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 id="2147483734" r:id="rId2"/>
  </p:sldMasterIdLst>
  <p:sldIdLst>
    <p:sldId id="256" r:id="rId3"/>
    <p:sldId id="270" r:id="rId4"/>
    <p:sldId id="339" r:id="rId5"/>
    <p:sldId id="343" r:id="rId6"/>
    <p:sldId id="340" r:id="rId7"/>
    <p:sldId id="328" r:id="rId8"/>
    <p:sldId id="335" r:id="rId9"/>
    <p:sldId id="329" r:id="rId10"/>
    <p:sldId id="325" r:id="rId11"/>
    <p:sldId id="336" r:id="rId12"/>
    <p:sldId id="330" r:id="rId13"/>
    <p:sldId id="324" r:id="rId14"/>
    <p:sldId id="315" r:id="rId15"/>
    <p:sldId id="316" r:id="rId16"/>
    <p:sldId id="314" r:id="rId17"/>
    <p:sldId id="317" r:id="rId18"/>
    <p:sldId id="269" r:id="rId19"/>
    <p:sldId id="338" r:id="rId20"/>
    <p:sldId id="312" r:id="rId21"/>
    <p:sldId id="313" r:id="rId22"/>
    <p:sldId id="319" r:id="rId23"/>
    <p:sldId id="268" r:id="rId24"/>
    <p:sldId id="320" r:id="rId25"/>
    <p:sldId id="321" r:id="rId26"/>
    <p:sldId id="322" r:id="rId27"/>
    <p:sldId id="341" r:id="rId28"/>
    <p:sldId id="342" r:id="rId29"/>
    <p:sldId id="267" r:id="rId30"/>
    <p:sldId id="356" r:id="rId31"/>
    <p:sldId id="348" r:id="rId32"/>
    <p:sldId id="350" r:id="rId33"/>
    <p:sldId id="351" r:id="rId34"/>
    <p:sldId id="352" r:id="rId35"/>
    <p:sldId id="353" r:id="rId36"/>
    <p:sldId id="354" r:id="rId37"/>
    <p:sldId id="355" r:id="rId38"/>
    <p:sldId id="29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5658" autoAdjust="0"/>
  </p:normalViewPr>
  <p:slideViewPr>
    <p:cSldViewPr snapToGrid="0">
      <p:cViewPr varScale="1">
        <p:scale>
          <a:sx n="115" d="100"/>
          <a:sy n="115"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7/22/2017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7/22/2017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35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7/22/2017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291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3281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29310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925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092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srgbClr val="000000"/>
              </a:solidFill>
            </a:endParaRPr>
          </a:p>
        </p:txBody>
      </p:sp>
      <p:sp>
        <p:nvSpPr>
          <p:cNvPr id="8" name="Footer Placeholder 7"/>
          <p:cNvSpPr>
            <a:spLocks noGrp="1"/>
          </p:cNvSpPr>
          <p:nvPr>
            <p:ph type="ftr" sz="quarter" idx="11"/>
          </p:nvPr>
        </p:nvSpPr>
        <p:spPr/>
        <p:txBody>
          <a:bodyPr/>
          <a:lstStyle/>
          <a:p>
            <a:endParaRPr lang="en-US" altLang="zh-CN">
              <a:solidFill>
                <a:srgbClr val="000000"/>
              </a:solidFill>
            </a:endParaRPr>
          </a:p>
        </p:txBody>
      </p:sp>
      <p:sp>
        <p:nvSpPr>
          <p:cNvPr id="9" name="Slide Number Placeholder 8"/>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4094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3205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srgbClr val="000000"/>
              </a:solidFill>
            </a:endParaRPr>
          </a:p>
        </p:txBody>
      </p:sp>
      <p:sp>
        <p:nvSpPr>
          <p:cNvPr id="3" name="Footer Placeholder 2"/>
          <p:cNvSpPr>
            <a:spLocks noGrp="1"/>
          </p:cNvSpPr>
          <p:nvPr>
            <p:ph type="ftr" sz="quarter" idx="11"/>
          </p:nvPr>
        </p:nvSpPr>
        <p:spPr/>
        <p:txBody>
          <a:bodyPr/>
          <a:lstStyle/>
          <a:p>
            <a:endParaRPr lang="en-US" altLang="zh-CN">
              <a:solidFill>
                <a:srgbClr val="000000"/>
              </a:solidFill>
            </a:endParaRPr>
          </a:p>
        </p:txBody>
      </p:sp>
      <p:sp>
        <p:nvSpPr>
          <p:cNvPr id="4" name="Slide Number Placeholder 3"/>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18705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1375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7/22/2017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1871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srgbClr val="000000"/>
              </a:solidFill>
            </a:endParaRPr>
          </a:p>
        </p:txBody>
      </p:sp>
      <p:sp>
        <p:nvSpPr>
          <p:cNvPr id="6" name="Footer Placeholder 5"/>
          <p:cNvSpPr>
            <a:spLocks noGrp="1"/>
          </p:cNvSpPr>
          <p:nvPr>
            <p:ph type="ftr" sz="quarter" idx="11"/>
          </p:nvPr>
        </p:nvSpPr>
        <p:spPr/>
        <p:txBody>
          <a:bodyPr/>
          <a:lstStyle/>
          <a:p>
            <a:endParaRPr lang="en-US" altLang="zh-CN">
              <a:solidFill>
                <a:srgbClr val="000000"/>
              </a:solidFill>
            </a:endParaRPr>
          </a:p>
        </p:txBody>
      </p:sp>
      <p:sp>
        <p:nvSpPr>
          <p:cNvPr id="7" name="Slide Number Placeholder 6"/>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2841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4868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p>
            <a:fld id="{F04C8BFA-F8E9-461A-9E1B-2625F759F75B}"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592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7/22/2017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80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7/22/2017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92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7/22/2017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875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7/22/2017</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50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7/22/2017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375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7/22/2017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61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7/22/2017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14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7/22/2017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1078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0EB12-D232-4E57-A93C-BB39BEA5D616}" type="slidenum">
              <a:rPr lang="en-US" altLang="zh-CN" smtClean="0"/>
              <a:pPr/>
              <a:t>‹#›</a:t>
            </a:fld>
            <a:endParaRPr lang="en-US" altLang="zh-CN"/>
          </a:p>
        </p:txBody>
      </p:sp>
    </p:spTree>
    <p:extLst>
      <p:ext uri="{BB962C8B-B14F-4D97-AF65-F5344CB8AC3E}">
        <p14:creationId xmlns:p14="http://schemas.microsoft.com/office/powerpoint/2010/main" val="23207245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nytimes.com/video/technology/100000004574648/china-internet-wechat.html?mcubz=2"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131" y="99753"/>
            <a:ext cx="10939549" cy="5012574"/>
          </a:xfrm>
        </p:spPr>
        <p:txBody>
          <a:bodyPr>
            <a:normAutofit/>
          </a:bodyPr>
          <a:lstStyle/>
          <a:p>
            <a:r>
              <a:rPr lang="en-US" sz="4800" dirty="0" smtClean="0"/>
              <a:t>China’s Tech &amp; </a:t>
            </a:r>
            <a:br>
              <a:rPr lang="en-US" sz="4800" dirty="0" smtClean="0"/>
            </a:br>
            <a:r>
              <a:rPr lang="en-US" sz="4800" dirty="0" err="1" smtClean="0"/>
              <a:t>Comm</a:t>
            </a:r>
            <a:r>
              <a:rPr lang="en-US" sz="4800" dirty="0" smtClean="0"/>
              <a:t> Innovations</a:t>
            </a:r>
            <a:br>
              <a:rPr lang="en-US" sz="4800" dirty="0" smtClean="0"/>
            </a:br>
            <a:r>
              <a:rPr lang="en-US" sz="6600" dirty="0" smtClean="0"/>
              <a:t/>
            </a:r>
            <a:br>
              <a:rPr lang="en-US" sz="6600" dirty="0" smtClean="0"/>
            </a:br>
            <a:r>
              <a:rPr lang="en-US" sz="6600" dirty="0"/>
              <a:t/>
            </a:r>
            <a:br>
              <a:rPr lang="en-US" sz="6600" dirty="0"/>
            </a:br>
            <a:r>
              <a:rPr lang="en-US" sz="2800" dirty="0" smtClean="0"/>
              <a:t>A presentation given at China’s Social Kaleidoscope 2017 Teachers Workshop, July 26-27, 2017, San Mateo County Office of Education</a:t>
            </a:r>
            <a:endParaRPr lang="en-US" sz="2800" dirty="0"/>
          </a:p>
        </p:txBody>
      </p:sp>
      <p:sp>
        <p:nvSpPr>
          <p:cNvPr id="3" name="Subtitle 2"/>
          <p:cNvSpPr>
            <a:spLocks noGrp="1"/>
          </p:cNvSpPr>
          <p:nvPr>
            <p:ph type="subTitle" idx="1"/>
          </p:nvPr>
        </p:nvSpPr>
        <p:spPr>
          <a:xfrm>
            <a:off x="216131" y="5527964"/>
            <a:ext cx="10939549" cy="532013"/>
          </a:xfrm>
        </p:spPr>
        <p:txBody>
          <a:bodyPr>
            <a:normAutofit/>
          </a:bodyPr>
          <a:lstStyle/>
          <a:p>
            <a:r>
              <a:rPr lang="en-US" sz="1800" b="1" dirty="0" smtClean="0"/>
              <a:t>Professor Qingwen Dong; Department of Communication, University of the Pacific </a:t>
            </a:r>
            <a:endParaRPr lang="en-US"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625" y="99753"/>
            <a:ext cx="5667375" cy="4110037"/>
          </a:xfrm>
          <a:prstGeom prst="rect">
            <a:avLst/>
          </a:prstGeom>
        </p:spPr>
      </p:pic>
    </p:spTree>
    <p:extLst>
      <p:ext uri="{BB962C8B-B14F-4D97-AF65-F5344CB8AC3E}">
        <p14:creationId xmlns:p14="http://schemas.microsoft.com/office/powerpoint/2010/main" val="31706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1" y="66502"/>
            <a:ext cx="11421687" cy="6184669"/>
          </a:xfrm>
          <a:prstGeom prst="rect">
            <a:avLst/>
          </a:prstGeom>
        </p:spPr>
      </p:pic>
      <p:sp>
        <p:nvSpPr>
          <p:cNvPr id="4" name="TextBox 3"/>
          <p:cNvSpPr txBox="1"/>
          <p:nvPr/>
        </p:nvSpPr>
        <p:spPr>
          <a:xfrm>
            <a:off x="2327564" y="0"/>
            <a:ext cx="8794865" cy="923330"/>
          </a:xfrm>
          <a:prstGeom prst="rect">
            <a:avLst/>
          </a:prstGeom>
          <a:noFill/>
        </p:spPr>
        <p:txBody>
          <a:bodyPr wrap="square" rtlCol="0">
            <a:spAutoFit/>
          </a:bodyPr>
          <a:lstStyle/>
          <a:p>
            <a:r>
              <a:rPr lang="en-US" dirty="0" smtClean="0"/>
              <a:t>Social media three major negative effects: reducing reading time; challenging privacy protection; damaging individuals’ health including eyesight reduction, losing sleep time and lacking attention level</a:t>
            </a:r>
            <a:endParaRPr lang="en-US" dirty="0"/>
          </a:p>
        </p:txBody>
      </p:sp>
      <p:cxnSp>
        <p:nvCxnSpPr>
          <p:cNvPr id="7" name="Straight Arrow Connector 6"/>
          <p:cNvCxnSpPr/>
          <p:nvPr/>
        </p:nvCxnSpPr>
        <p:spPr>
          <a:xfrm>
            <a:off x="7373389" y="282633"/>
            <a:ext cx="2543695" cy="2161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917084" y="282633"/>
            <a:ext cx="58189" cy="250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76604" y="577410"/>
            <a:ext cx="3765665" cy="273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5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2" y="-1"/>
            <a:ext cx="11305309" cy="6301047"/>
          </a:xfrm>
          <a:prstGeom prst="rect">
            <a:avLst/>
          </a:prstGeom>
        </p:spPr>
      </p:pic>
      <p:sp>
        <p:nvSpPr>
          <p:cNvPr id="4" name="TextBox 3"/>
          <p:cNvSpPr txBox="1"/>
          <p:nvPr/>
        </p:nvSpPr>
        <p:spPr>
          <a:xfrm>
            <a:off x="2468880" y="124691"/>
            <a:ext cx="8487295" cy="369332"/>
          </a:xfrm>
          <a:prstGeom prst="rect">
            <a:avLst/>
          </a:prstGeom>
          <a:noFill/>
        </p:spPr>
        <p:txBody>
          <a:bodyPr wrap="square" rtlCol="0">
            <a:spAutoFit/>
          </a:bodyPr>
          <a:lstStyle/>
          <a:p>
            <a:r>
              <a:rPr lang="en-US" dirty="0" smtClean="0"/>
              <a:t>WeChat received both high rating scores and high usage scores </a:t>
            </a:r>
            <a:endParaRPr lang="en-US" dirty="0"/>
          </a:p>
        </p:txBody>
      </p:sp>
      <p:cxnSp>
        <p:nvCxnSpPr>
          <p:cNvPr id="7" name="Straight Arrow Connector 6"/>
          <p:cNvCxnSpPr/>
          <p:nvPr/>
        </p:nvCxnSpPr>
        <p:spPr>
          <a:xfrm flipH="1">
            <a:off x="1961804" y="399011"/>
            <a:ext cx="3690851" cy="290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33556" y="382385"/>
            <a:ext cx="706582" cy="526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5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698" y="565265"/>
            <a:ext cx="11034165" cy="5303519"/>
          </a:xfrm>
        </p:spPr>
        <p:txBody>
          <a:bodyPr>
            <a:normAutofit fontScale="90000"/>
          </a:bodyPr>
          <a:lstStyle/>
          <a:p>
            <a:r>
              <a:rPr lang="en-US" sz="2700" b="1" dirty="0" smtClean="0"/>
              <a:t>A recent report written by China Internet Network Information Center said  that </a:t>
            </a:r>
            <a:r>
              <a:rPr lang="en-US" sz="2700" b="1" dirty="0" smtClean="0"/>
              <a:t>WeChat </a:t>
            </a:r>
            <a:r>
              <a:rPr lang="en-US" sz="2700" b="1" dirty="0" smtClean="0"/>
              <a:t>is designed for social communication tool, especially for those are who familiar with each others. </a:t>
            </a:r>
            <a:br>
              <a:rPr lang="en-US" sz="2700" b="1" dirty="0" smtClean="0"/>
            </a:br>
            <a:r>
              <a:rPr lang="en-US" sz="2700" b="1" dirty="0" smtClean="0"/>
              <a:t>The report listed the following purposes for people using </a:t>
            </a:r>
            <a:r>
              <a:rPr lang="en-US" sz="2700" b="1" dirty="0" smtClean="0"/>
              <a:t>WeChat </a:t>
            </a:r>
            <a:r>
              <a:rPr lang="en-US" sz="2700" b="1" dirty="0" smtClean="0"/>
              <a:t>based on a sample of 3000 </a:t>
            </a:r>
            <a:r>
              <a:rPr lang="en-US" sz="2700" b="1" dirty="0" smtClean="0"/>
              <a:t>WeChat </a:t>
            </a:r>
            <a:r>
              <a:rPr lang="en-US" sz="2700" b="1" dirty="0" smtClean="0"/>
              <a:t>users:</a:t>
            </a:r>
            <a:br>
              <a:rPr lang="en-US" sz="2700" b="1" dirty="0" smtClean="0"/>
            </a:br>
            <a:r>
              <a:rPr lang="en-US" sz="2700" b="1" dirty="0" smtClean="0"/>
              <a:t/>
            </a:r>
            <a:br>
              <a:rPr lang="en-US" sz="2700" b="1" dirty="0" smtClean="0"/>
            </a:br>
            <a:r>
              <a:rPr lang="en-US" sz="2700" b="1" dirty="0" smtClean="0"/>
              <a:t>1</a:t>
            </a:r>
            <a:r>
              <a:rPr lang="en-US" sz="2700" b="1" dirty="0" smtClean="0"/>
              <a:t>.  Interact with friends 				80.3%</a:t>
            </a:r>
            <a:br>
              <a:rPr lang="en-US" sz="2700" b="1" dirty="0" smtClean="0"/>
            </a:br>
            <a:r>
              <a:rPr lang="en-US" sz="2700" dirty="0" smtClean="0"/>
              <a:t>2.  Seeking news information 			50.2%</a:t>
            </a:r>
            <a:br>
              <a:rPr lang="en-US" sz="2700" dirty="0" smtClean="0"/>
            </a:br>
            <a:r>
              <a:rPr lang="en-US" sz="2700" dirty="0" smtClean="0"/>
              <a:t/>
            </a:r>
            <a:br>
              <a:rPr lang="en-US" sz="2700" dirty="0" smtClean="0"/>
            </a:br>
            <a:r>
              <a:rPr lang="en-US" sz="2700" b="1" dirty="0" smtClean="0"/>
              <a:t>3.  Sharing useful information with others	</a:t>
            </a:r>
            <a:r>
              <a:rPr lang="en-US" sz="2700" b="1" dirty="0" smtClean="0"/>
              <a:t>49.6</a:t>
            </a:r>
            <a:r>
              <a:rPr lang="en-US" sz="2700" b="1" dirty="0" smtClean="0"/>
              <a:t>%</a:t>
            </a:r>
            <a:r>
              <a:rPr lang="en-US" sz="2700" dirty="0" smtClean="0"/>
              <a:t/>
            </a:r>
            <a:br>
              <a:rPr lang="en-US" sz="2700" dirty="0" smtClean="0"/>
            </a:br>
            <a:r>
              <a:rPr lang="en-US" sz="2700" dirty="0" smtClean="0"/>
              <a:t>4.  Gaining information for life and work	</a:t>
            </a:r>
            <a:r>
              <a:rPr lang="en-US" sz="2700" dirty="0" smtClean="0"/>
              <a:t>49.1</a:t>
            </a:r>
            <a:r>
              <a:rPr lang="en-US" sz="2700" dirty="0" smtClean="0"/>
              <a:t>%</a:t>
            </a:r>
            <a:br>
              <a:rPr lang="en-US" sz="2700" dirty="0" smtClean="0"/>
            </a:br>
            <a:r>
              <a:rPr lang="en-US" sz="2700" b="1" dirty="0" smtClean="0"/>
              <a:t/>
            </a:r>
            <a:br>
              <a:rPr lang="en-US" sz="2700" b="1" dirty="0" smtClean="0"/>
            </a:br>
            <a:r>
              <a:rPr lang="en-US" sz="2700" b="1" dirty="0" smtClean="0"/>
              <a:t>5.  Entertaining/being entertained 		</a:t>
            </a:r>
            <a:r>
              <a:rPr lang="en-US" sz="2700" b="1" dirty="0" smtClean="0"/>
              <a:t>45.8</a:t>
            </a:r>
            <a:r>
              <a:rPr lang="en-US" sz="2700" b="1" dirty="0" smtClean="0"/>
              <a:t>%</a:t>
            </a:r>
            <a:r>
              <a:rPr lang="en-US" sz="2700" dirty="0" smtClean="0"/>
              <a:t/>
            </a:r>
            <a:br>
              <a:rPr lang="en-US" sz="2700" dirty="0" smtClean="0"/>
            </a:br>
            <a:r>
              <a:rPr lang="en-US" sz="2700" dirty="0" smtClean="0"/>
              <a:t>6.  Get to know more new friends 		41.1%</a:t>
            </a:r>
            <a:br>
              <a:rPr lang="en-US" sz="2700" dirty="0" smtClean="0"/>
            </a:br>
            <a:r>
              <a:rPr lang="en-US" sz="2700" dirty="0" smtClean="0"/>
              <a:t/>
            </a:r>
            <a:br>
              <a:rPr lang="en-US" sz="2700" dirty="0" smtClean="0"/>
            </a:br>
            <a:r>
              <a:rPr lang="en-US" sz="2700" b="1" dirty="0" smtClean="0"/>
              <a:t>7.  Comments on news events 			35.2%</a:t>
            </a:r>
            <a:r>
              <a:rPr lang="en-US" sz="2700" dirty="0" smtClean="0"/>
              <a:t/>
            </a:r>
            <a:br>
              <a:rPr lang="en-US" sz="2700" dirty="0" smtClean="0"/>
            </a:br>
            <a:r>
              <a:rPr lang="en-US" sz="2700" dirty="0" smtClean="0"/>
              <a:t>8.  Feeling belonged 	</a:t>
            </a:r>
            <a:r>
              <a:rPr lang="en-US" sz="2700" b="1" dirty="0" smtClean="0"/>
              <a:t>			29.2% </a:t>
            </a:r>
            <a:br>
              <a:rPr lang="en-US" sz="2700" b="1" dirty="0" smtClean="0"/>
            </a:br>
            <a:endParaRPr lang="en-US" sz="27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879" y="2144683"/>
            <a:ext cx="4383983" cy="3924945"/>
          </a:xfrm>
          <a:prstGeom prst="rect">
            <a:avLst/>
          </a:prstGeom>
        </p:spPr>
      </p:pic>
    </p:spTree>
    <p:extLst>
      <p:ext uri="{BB962C8B-B14F-4D97-AF65-F5344CB8AC3E}">
        <p14:creationId xmlns:p14="http://schemas.microsoft.com/office/powerpoint/2010/main" val="4245590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fontScale="90000"/>
          </a:bodyPr>
          <a:lstStyle/>
          <a:p>
            <a:r>
              <a:rPr lang="en-US" sz="2400" b="1" dirty="0" smtClean="0"/>
              <a:t>The report listed the frequency of using </a:t>
            </a:r>
            <a:r>
              <a:rPr lang="en-US" sz="2400" b="1" dirty="0" smtClean="0"/>
              <a:t>WeChat </a:t>
            </a:r>
            <a:r>
              <a:rPr lang="en-US" sz="2400" b="1" dirty="0" smtClean="0"/>
              <a:t>based on a sample of 3000 </a:t>
            </a:r>
            <a:r>
              <a:rPr lang="en-US" sz="2400" b="1" dirty="0" smtClean="0"/>
              <a:t> </a:t>
            </a:r>
            <a:r>
              <a:rPr lang="en-US" sz="2400" b="1" dirty="0" smtClean="0"/>
              <a:t>W</a:t>
            </a:r>
            <a:r>
              <a:rPr lang="en-US" sz="2400" b="1" dirty="0" smtClean="0"/>
              <a:t>eChat </a:t>
            </a:r>
            <a:r>
              <a:rPr lang="en-US" sz="2400" b="1" dirty="0" smtClean="0"/>
              <a:t>users:</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700" b="1" dirty="0" smtClean="0"/>
              <a:t>1</a:t>
            </a:r>
            <a:r>
              <a:rPr lang="en-US" sz="2700" b="1" dirty="0" smtClean="0"/>
              <a:t>.  Use </a:t>
            </a:r>
            <a:r>
              <a:rPr lang="en-US" sz="2700" b="1" dirty="0" err="1" smtClean="0"/>
              <a:t>Wechat</a:t>
            </a:r>
            <a:r>
              <a:rPr lang="en-US" sz="2700" b="1" dirty="0" smtClean="0"/>
              <a:t> </a:t>
            </a:r>
            <a:r>
              <a:rPr lang="en-US" sz="2700" b="1" dirty="0" smtClean="0"/>
              <a:t>lots of times daily 		53.3%</a:t>
            </a:r>
            <a:br>
              <a:rPr lang="en-US" sz="2700" b="1" dirty="0" smtClean="0"/>
            </a:br>
            <a:r>
              <a:rPr lang="en-US" sz="2700" dirty="0" smtClean="0"/>
              <a:t>2.  Use </a:t>
            </a:r>
            <a:r>
              <a:rPr lang="en-US" sz="2700" dirty="0" smtClean="0"/>
              <a:t>WeChat </a:t>
            </a:r>
            <a:r>
              <a:rPr lang="en-US" sz="2700" dirty="0" smtClean="0"/>
              <a:t>ten times a day  		87%</a:t>
            </a:r>
            <a:r>
              <a:rPr lang="en-US" sz="2700" b="1" dirty="0" smtClean="0"/>
              <a:t/>
            </a:r>
            <a:br>
              <a:rPr lang="en-US" sz="2700" b="1" dirty="0" smtClean="0"/>
            </a:br>
            <a:r>
              <a:rPr lang="en-US" sz="2700" b="1" dirty="0" smtClean="0"/>
              <a:t/>
            </a:r>
            <a:br>
              <a:rPr lang="en-US" sz="2700" b="1" dirty="0" smtClean="0"/>
            </a:br>
            <a:r>
              <a:rPr lang="en-US" sz="2700" b="1" dirty="0" smtClean="0"/>
              <a:t>3.  Use </a:t>
            </a:r>
            <a:r>
              <a:rPr lang="en-US" sz="2700" b="1" dirty="0" smtClean="0"/>
              <a:t>WeChat </a:t>
            </a:r>
            <a:r>
              <a:rPr lang="en-US" sz="2700" b="1" dirty="0" smtClean="0"/>
              <a:t>4-6 times a week 		91.2%</a:t>
            </a:r>
            <a:br>
              <a:rPr lang="en-US" sz="2700" b="1" dirty="0" smtClean="0"/>
            </a:br>
            <a:r>
              <a:rPr lang="en-US" sz="2700" dirty="0" smtClean="0"/>
              <a:t>4.  Use </a:t>
            </a:r>
            <a:r>
              <a:rPr lang="en-US" sz="2700" dirty="0" smtClean="0"/>
              <a:t>WeChat </a:t>
            </a:r>
            <a:r>
              <a:rPr lang="en-US" sz="2700" dirty="0" smtClean="0"/>
              <a:t>2-3 days a week 		97%</a:t>
            </a:r>
            <a:r>
              <a:rPr lang="en-US" sz="2700" b="1" dirty="0" smtClean="0"/>
              <a:t/>
            </a:r>
            <a:br>
              <a:rPr lang="en-US" sz="2700" b="1" dirty="0" smtClean="0"/>
            </a:br>
            <a:r>
              <a:rPr lang="en-US" sz="2700" b="1" dirty="0" smtClean="0"/>
              <a:t/>
            </a:r>
            <a:br>
              <a:rPr lang="en-US" sz="2700" b="1" dirty="0" smtClean="0"/>
            </a:br>
            <a:r>
              <a:rPr lang="en-US" sz="2700" b="1" dirty="0" smtClean="0"/>
              <a:t>5.  Use </a:t>
            </a:r>
            <a:r>
              <a:rPr lang="en-US" sz="2700" b="1" dirty="0" smtClean="0"/>
              <a:t>WeChat </a:t>
            </a:r>
            <a:r>
              <a:rPr lang="en-US" sz="2700" b="1" dirty="0" smtClean="0"/>
              <a:t>one time a week 		98.6%</a:t>
            </a:r>
            <a:br>
              <a:rPr lang="en-US" sz="2700" b="1" dirty="0" smtClean="0"/>
            </a:br>
            <a:r>
              <a:rPr lang="en-US" sz="2700" dirty="0" smtClean="0"/>
              <a:t>6.  Use </a:t>
            </a:r>
            <a:r>
              <a:rPr lang="en-US" sz="2700" dirty="0" smtClean="0"/>
              <a:t>WeChat </a:t>
            </a:r>
            <a:r>
              <a:rPr lang="en-US" sz="2700" dirty="0" smtClean="0"/>
              <a:t>2-3 times a month 		98.9%</a:t>
            </a:r>
            <a:r>
              <a:rPr lang="en-US" sz="2700" b="1" dirty="0" smtClean="0"/>
              <a:t/>
            </a:r>
            <a:br>
              <a:rPr lang="en-US" sz="2700" b="1" dirty="0" smtClean="0"/>
            </a:br>
            <a:r>
              <a:rPr lang="en-US" sz="2000" b="1" dirty="0"/>
              <a:t/>
            </a:r>
            <a:br>
              <a:rPr lang="en-US" sz="2000" b="1" dirty="0"/>
            </a:br>
            <a:r>
              <a:rPr lang="en-US" sz="2000" b="1" dirty="0" smtClean="0"/>
              <a:t/>
            </a:r>
            <a:br>
              <a:rPr lang="en-US" sz="2000" b="1" dirty="0" smtClean="0"/>
            </a:br>
            <a:endParaRPr lang="en-US" sz="20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731" y="2175641"/>
            <a:ext cx="4507218" cy="4004442"/>
          </a:xfrm>
          <a:prstGeom prst="rect">
            <a:avLst/>
          </a:prstGeom>
        </p:spPr>
      </p:pic>
    </p:spTree>
    <p:extLst>
      <p:ext uri="{BB962C8B-B14F-4D97-AF65-F5344CB8AC3E}">
        <p14:creationId xmlns:p14="http://schemas.microsoft.com/office/powerpoint/2010/main" val="18234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r>
              <a:rPr lang="en-US" sz="2400" b="1" dirty="0" smtClean="0"/>
              <a:t>The report listed the length of time using </a:t>
            </a:r>
            <a:r>
              <a:rPr lang="en-US" sz="2400" b="1" dirty="0" smtClean="0"/>
              <a:t>WeChat </a:t>
            </a:r>
            <a:r>
              <a:rPr lang="en-US" sz="2400" b="1" dirty="0" smtClean="0"/>
              <a:t>based on a sample of 3000 </a:t>
            </a:r>
            <a:r>
              <a:rPr lang="en-US" sz="2400" b="1" dirty="0" smtClean="0"/>
              <a:t>WeChat </a:t>
            </a:r>
            <a:r>
              <a:rPr lang="en-US" sz="2400" b="1" dirty="0" smtClean="0"/>
              <a:t>users:</a:t>
            </a:r>
            <a:r>
              <a:rPr lang="en-US" sz="2000" b="1" dirty="0" smtClean="0"/>
              <a:t/>
            </a:r>
            <a:br>
              <a:rPr lang="en-US" sz="2000" b="1" dirty="0" smtClean="0"/>
            </a:br>
            <a:r>
              <a:rPr lang="en-US" sz="2000" b="1" dirty="0" smtClean="0"/>
              <a:t/>
            </a:r>
            <a:br>
              <a:rPr lang="en-US" sz="2000" b="1" dirty="0" smtClean="0"/>
            </a:br>
            <a:r>
              <a:rPr lang="en-US" sz="2000" dirty="0" smtClean="0"/>
              <a:t/>
            </a:r>
            <a:br>
              <a:rPr lang="en-US" sz="2000" dirty="0" smtClean="0"/>
            </a:br>
            <a:r>
              <a:rPr lang="en-US" sz="2400" dirty="0"/>
              <a:t/>
            </a:r>
            <a:br>
              <a:rPr lang="en-US" sz="2400" dirty="0"/>
            </a:br>
            <a:r>
              <a:rPr lang="en-US" sz="2400" dirty="0" smtClean="0"/>
              <a:t/>
            </a:r>
            <a:br>
              <a:rPr lang="en-US" sz="2400" dirty="0" smtClean="0"/>
            </a:br>
            <a:r>
              <a:rPr lang="en-US" sz="2400" b="1" dirty="0" smtClean="0"/>
              <a:t>1.  Use </a:t>
            </a:r>
            <a:r>
              <a:rPr lang="en-US" sz="2400" b="1" dirty="0" smtClean="0"/>
              <a:t>WeChat </a:t>
            </a:r>
            <a:r>
              <a:rPr lang="en-US" sz="2400" b="1" dirty="0" smtClean="0"/>
              <a:t>more than 60 minutes a day	59.7%</a:t>
            </a:r>
            <a:r>
              <a:rPr lang="en-US" sz="2400" dirty="0" smtClean="0"/>
              <a:t/>
            </a:r>
            <a:br>
              <a:rPr lang="en-US" sz="2400" dirty="0" smtClean="0"/>
            </a:br>
            <a:r>
              <a:rPr lang="en-US" sz="2400" dirty="0" smtClean="0"/>
              <a:t>2.  Use </a:t>
            </a:r>
            <a:r>
              <a:rPr lang="en-US" sz="2400" dirty="0" smtClean="0"/>
              <a:t>WeChat </a:t>
            </a:r>
            <a:r>
              <a:rPr lang="en-US" sz="2400" dirty="0" smtClean="0"/>
              <a:t>more than 30 minutes a day 	75%</a:t>
            </a:r>
            <a:br>
              <a:rPr lang="en-US" sz="2400" dirty="0" smtClean="0"/>
            </a:br>
            <a:r>
              <a:rPr lang="en-US" sz="2400" dirty="0" smtClean="0"/>
              <a:t/>
            </a:r>
            <a:br>
              <a:rPr lang="en-US" sz="2400" dirty="0" smtClean="0"/>
            </a:br>
            <a:r>
              <a:rPr lang="en-US" sz="2400" b="1" dirty="0" smtClean="0"/>
              <a:t>3.  Use </a:t>
            </a:r>
            <a:r>
              <a:rPr lang="en-US" sz="2400" b="1" dirty="0" smtClean="0"/>
              <a:t>WeChat </a:t>
            </a:r>
            <a:r>
              <a:rPr lang="en-US" sz="2400" b="1" dirty="0" smtClean="0"/>
              <a:t>more than 10 minutes a day 	93.1%</a:t>
            </a:r>
            <a:r>
              <a:rPr lang="en-US" sz="2400" dirty="0" smtClean="0"/>
              <a:t/>
            </a:r>
            <a:br>
              <a:rPr lang="en-US" sz="2400" dirty="0" smtClean="0"/>
            </a:br>
            <a:r>
              <a:rPr lang="en-US" sz="2400" dirty="0" smtClean="0"/>
              <a:t>4.  Use </a:t>
            </a:r>
            <a:r>
              <a:rPr lang="en-US" sz="2400" dirty="0" smtClean="0"/>
              <a:t>WeChat </a:t>
            </a:r>
            <a:r>
              <a:rPr lang="en-US" sz="2400" dirty="0" smtClean="0"/>
              <a:t>more than 5 minutes a day 	97.9%</a:t>
            </a:r>
            <a:br>
              <a:rPr lang="en-US" sz="2400" dirty="0" smtClean="0"/>
            </a:br>
            <a:r>
              <a:rPr lang="en-US" sz="2400" b="1" dirty="0" smtClean="0"/>
              <a:t/>
            </a:r>
            <a:br>
              <a:rPr lang="en-US" sz="2400" b="1" dirty="0" smtClean="0"/>
            </a:br>
            <a:r>
              <a:rPr lang="en-US" sz="2000" b="1" dirty="0"/>
              <a:t/>
            </a:r>
            <a:br>
              <a:rPr lang="en-US" sz="2000" b="1" dirty="0"/>
            </a:br>
            <a:r>
              <a:rPr lang="en-US" sz="2000" b="1" dirty="0" smtClean="0"/>
              <a:t/>
            </a:r>
            <a:br>
              <a:rPr lang="en-US" sz="2000" b="1" dirty="0" smtClean="0"/>
            </a:br>
            <a:endParaRPr lang="en-US" sz="20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214" y="2222938"/>
            <a:ext cx="4270735" cy="4083269"/>
          </a:xfrm>
          <a:prstGeom prst="rect">
            <a:avLst/>
          </a:prstGeom>
        </p:spPr>
      </p:pic>
    </p:spTree>
    <p:extLst>
      <p:ext uri="{BB962C8B-B14F-4D97-AF65-F5344CB8AC3E}">
        <p14:creationId xmlns:p14="http://schemas.microsoft.com/office/powerpoint/2010/main" val="97255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015" y="758951"/>
            <a:ext cx="10892848" cy="4999713"/>
          </a:xfrm>
        </p:spPr>
        <p:txBody>
          <a:bodyPr>
            <a:normAutofit fontScale="90000"/>
          </a:bodyPr>
          <a:lstStyle/>
          <a:p>
            <a:r>
              <a:rPr lang="en-US" sz="2700" b="1" dirty="0" smtClean="0"/>
              <a:t>How does communication technology change </a:t>
            </a:r>
            <a:r>
              <a:rPr lang="en-US" sz="2700" b="1" dirty="0" smtClean="0"/>
              <a:t/>
            </a:r>
            <a:br>
              <a:rPr lang="en-US" sz="2700" b="1" dirty="0" smtClean="0"/>
            </a:br>
            <a:r>
              <a:rPr lang="en-US" sz="2700" b="1" dirty="0"/>
              <a:t> </a:t>
            </a:r>
            <a:r>
              <a:rPr lang="en-US" sz="2700" b="1" dirty="0" smtClean="0"/>
              <a:t>    </a:t>
            </a:r>
            <a:r>
              <a:rPr lang="en-US" sz="2700" b="1" dirty="0" smtClean="0"/>
              <a:t>Chinese </a:t>
            </a:r>
            <a:r>
              <a:rPr lang="en-US" sz="2700" b="1" dirty="0" smtClean="0"/>
              <a:t>individuals? </a:t>
            </a:r>
            <a:br>
              <a:rPr lang="en-US" sz="2700" b="1" dirty="0" smtClean="0"/>
            </a:br>
            <a:r>
              <a:rPr lang="en-US" sz="2700" b="1" dirty="0" smtClean="0"/>
              <a:t/>
            </a:r>
            <a:br>
              <a:rPr lang="en-US" sz="2700" b="1" dirty="0" smtClean="0"/>
            </a:br>
            <a:r>
              <a:rPr lang="en-US" sz="2700" b="1" dirty="0" smtClean="0"/>
              <a:t>A</a:t>
            </a:r>
            <a:r>
              <a:rPr lang="en-US" sz="2700" b="1" dirty="0"/>
              <a:t>. </a:t>
            </a:r>
            <a:r>
              <a:rPr lang="en-US" sz="2700" b="1" dirty="0" smtClean="0"/>
              <a:t>WeChat </a:t>
            </a:r>
            <a:r>
              <a:rPr lang="en-US" sz="2700" b="1" dirty="0"/>
              <a:t>becomes an effective communication </a:t>
            </a:r>
            <a:r>
              <a:rPr lang="en-US" sz="2700" b="1" dirty="0" smtClean="0"/>
              <a:t>tool</a:t>
            </a:r>
            <a:br>
              <a:rPr lang="en-US" sz="2700" b="1" dirty="0" smtClean="0"/>
            </a:br>
            <a:r>
              <a:rPr lang="en-US" sz="2700" b="1" dirty="0"/>
              <a:t/>
            </a:r>
            <a:br>
              <a:rPr lang="en-US" sz="2700" b="1" dirty="0"/>
            </a:br>
            <a:r>
              <a:rPr lang="en-US" sz="2700" b="1" dirty="0"/>
              <a:t>B. Socialization</a:t>
            </a:r>
            <a:br>
              <a:rPr lang="en-US" sz="2700" b="1" dirty="0"/>
            </a:br>
            <a:r>
              <a:rPr lang="en-US" sz="2700" b="1" dirty="0" smtClean="0"/>
              <a:t/>
            </a:r>
            <a:br>
              <a:rPr lang="en-US" sz="2700" b="1" dirty="0" smtClean="0"/>
            </a:br>
            <a:r>
              <a:rPr lang="en-US" sz="2700" b="1" dirty="0" smtClean="0"/>
              <a:t>C</a:t>
            </a:r>
            <a:r>
              <a:rPr lang="en-US" sz="2700" b="1" dirty="0"/>
              <a:t>. Information seeking </a:t>
            </a:r>
            <a:br>
              <a:rPr lang="en-US" sz="2700" b="1" dirty="0"/>
            </a:br>
            <a:r>
              <a:rPr lang="en-US" sz="2700" b="1" dirty="0" smtClean="0"/>
              <a:t/>
            </a:r>
            <a:br>
              <a:rPr lang="en-US" sz="2700" b="1" dirty="0" smtClean="0"/>
            </a:br>
            <a:r>
              <a:rPr lang="en-US" sz="2700" b="1" dirty="0" smtClean="0"/>
              <a:t>D</a:t>
            </a:r>
            <a:r>
              <a:rPr lang="en-US" sz="2700" b="1" dirty="0"/>
              <a:t>. Entertainment</a:t>
            </a:r>
            <a:br>
              <a:rPr lang="en-US" sz="2700" b="1" dirty="0"/>
            </a:br>
            <a:r>
              <a:rPr lang="en-US" sz="2700" b="1" dirty="0" smtClean="0"/>
              <a:t/>
            </a:r>
            <a:br>
              <a:rPr lang="en-US" sz="2700" b="1" dirty="0" smtClean="0"/>
            </a:br>
            <a:r>
              <a:rPr lang="en-US" sz="2700" b="1" dirty="0" smtClean="0"/>
              <a:t>E</a:t>
            </a:r>
            <a:r>
              <a:rPr lang="en-US" sz="2700" b="1" dirty="0"/>
              <a:t>. </a:t>
            </a:r>
            <a:r>
              <a:rPr lang="en-US" sz="2700" b="1" dirty="0" smtClean="0"/>
              <a:t>Self-enhancement</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67" y="292940"/>
            <a:ext cx="3849651" cy="5965969"/>
          </a:xfrm>
          <a:prstGeom prst="rect">
            <a:avLst/>
          </a:prstGeom>
        </p:spPr>
      </p:pic>
    </p:spTree>
    <p:extLst>
      <p:ext uri="{BB962C8B-B14F-4D97-AF65-F5344CB8AC3E}">
        <p14:creationId xmlns:p14="http://schemas.microsoft.com/office/powerpoint/2010/main" val="334064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407325"/>
            <a:ext cx="10782728" cy="5351340"/>
          </a:xfrm>
        </p:spPr>
        <p:txBody>
          <a:bodyPr>
            <a:normAutofit fontScale="90000"/>
          </a:bodyPr>
          <a:lstStyle/>
          <a:p>
            <a:r>
              <a:rPr lang="en-US" sz="2400" b="1" dirty="0" smtClean="0"/>
              <a:t>A</a:t>
            </a:r>
            <a:r>
              <a:rPr lang="en-US" sz="2400" b="1" dirty="0"/>
              <a:t>. </a:t>
            </a:r>
            <a:r>
              <a:rPr lang="en-US" sz="2400" b="1" dirty="0" smtClean="0"/>
              <a:t>WeChat </a:t>
            </a:r>
            <a:r>
              <a:rPr lang="en-US" sz="2400" b="1" dirty="0"/>
              <a:t>becomes an effective communication </a:t>
            </a:r>
            <a:r>
              <a:rPr lang="en-US" sz="2400" b="1" dirty="0" smtClean="0"/>
              <a:t>tool</a:t>
            </a:r>
            <a:br>
              <a:rPr lang="en-US" sz="2400" b="1" dirty="0" smtClean="0"/>
            </a:br>
            <a:r>
              <a:rPr lang="en-US" sz="2400" b="1" dirty="0"/>
              <a:t/>
            </a:r>
            <a:br>
              <a:rPr lang="en-US" sz="2400" b="1" dirty="0"/>
            </a:br>
            <a:r>
              <a:rPr lang="en-US" sz="2400" b="1" dirty="0" smtClean="0"/>
              <a:t>A group of Chinese Zhejiang University students came to Pacific for a workshop this month.  </a:t>
            </a: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700" b="1" dirty="0"/>
              <a:t/>
            </a:r>
            <a:br>
              <a:rPr lang="en-US" sz="2700" b="1" dirty="0"/>
            </a:br>
            <a:r>
              <a:rPr lang="en-US" sz="2700" b="1" dirty="0" smtClean="0"/>
              <a:t>First, </a:t>
            </a:r>
            <a:r>
              <a:rPr lang="en-US" sz="2700" b="1" dirty="0" smtClean="0"/>
              <a:t>WeChat </a:t>
            </a:r>
            <a:r>
              <a:rPr lang="en-US" sz="2700" b="1" dirty="0" smtClean="0"/>
              <a:t>helped discuss research proposals</a:t>
            </a:r>
            <a:br>
              <a:rPr lang="en-US" sz="2700" b="1" dirty="0" smtClean="0"/>
            </a:br>
            <a:r>
              <a:rPr lang="en-US" sz="2700" b="1" dirty="0" smtClean="0"/>
              <a:t/>
            </a:r>
            <a:br>
              <a:rPr lang="en-US" sz="2700" b="1" dirty="0" smtClean="0"/>
            </a:br>
            <a:r>
              <a:rPr lang="en-US" sz="2700" b="1" dirty="0" smtClean="0"/>
              <a:t>Second, </a:t>
            </a:r>
            <a:r>
              <a:rPr lang="en-US" sz="2700" b="1" dirty="0" smtClean="0"/>
              <a:t>WeChat </a:t>
            </a:r>
            <a:r>
              <a:rPr lang="en-US" sz="2700" b="1" dirty="0" smtClean="0"/>
              <a:t>helped prepare the trip</a:t>
            </a:r>
            <a:br>
              <a:rPr lang="en-US" sz="2700" b="1" dirty="0" smtClean="0"/>
            </a:br>
            <a:r>
              <a:rPr lang="en-US" sz="2700" b="1" dirty="0" smtClean="0"/>
              <a:t/>
            </a:r>
            <a:br>
              <a:rPr lang="en-US" sz="2700" b="1" dirty="0" smtClean="0"/>
            </a:br>
            <a:r>
              <a:rPr lang="en-US" sz="2700" b="1" dirty="0" smtClean="0"/>
              <a:t>Third, </a:t>
            </a:r>
            <a:r>
              <a:rPr lang="en-US" sz="2700" b="1" dirty="0" smtClean="0"/>
              <a:t>WeChat </a:t>
            </a:r>
            <a:r>
              <a:rPr lang="en-US" sz="2700" b="1" dirty="0" smtClean="0"/>
              <a:t>helped guide their trip </a:t>
            </a:r>
            <a:br>
              <a:rPr lang="en-US" sz="2700" b="1" dirty="0" smtClean="0"/>
            </a:br>
            <a:r>
              <a:rPr lang="en-US" sz="2700" b="1" dirty="0" smtClean="0"/>
              <a:t/>
            </a:r>
            <a:br>
              <a:rPr lang="en-US" sz="2700" b="1" dirty="0" smtClean="0"/>
            </a:br>
            <a:r>
              <a:rPr lang="en-US" sz="2700" b="1" dirty="0" smtClean="0"/>
              <a:t>Fourth, </a:t>
            </a:r>
            <a:r>
              <a:rPr lang="en-US" sz="2700" b="1" dirty="0" smtClean="0"/>
              <a:t>WeChat </a:t>
            </a:r>
            <a:r>
              <a:rPr lang="en-US" sz="2700" b="1" dirty="0" smtClean="0"/>
              <a:t>helped find driver, roads </a:t>
            </a:r>
            <a:r>
              <a:rPr lang="en-US" sz="2700" b="1" dirty="0" smtClean="0"/>
              <a:t>&amp; directions</a:t>
            </a:r>
            <a:r>
              <a:rPr lang="en-US" sz="2700" b="1" dirty="0" smtClean="0"/>
              <a:t/>
            </a:r>
            <a:br>
              <a:rPr lang="en-US" sz="2700" b="1" dirty="0" smtClean="0"/>
            </a:br>
            <a:r>
              <a:rPr lang="en-US" sz="2700" dirty="0" smtClean="0"/>
              <a:t/>
            </a:r>
            <a:br>
              <a:rPr lang="en-US" sz="2700" dirty="0" smtClean="0"/>
            </a:br>
            <a:r>
              <a:rPr lang="en-US" sz="2400" dirty="0"/>
              <a:t/>
            </a:r>
            <a:br>
              <a:rPr lang="en-US" sz="2400" dirty="0"/>
            </a:br>
            <a:r>
              <a:rPr lang="en-US" sz="2400" dirty="0"/>
              <a:t/>
            </a:r>
            <a:br>
              <a:rPr lang="en-US" sz="2400" dirty="0"/>
            </a:br>
            <a:endParaRPr lang="en-US" sz="2400"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951" y="1655379"/>
            <a:ext cx="3743377" cy="4698124"/>
          </a:xfrm>
          <a:prstGeom prst="rect">
            <a:avLst/>
          </a:prstGeom>
        </p:spPr>
      </p:pic>
    </p:spTree>
    <p:extLst>
      <p:ext uri="{BB962C8B-B14F-4D97-AF65-F5344CB8AC3E}">
        <p14:creationId xmlns:p14="http://schemas.microsoft.com/office/powerpoint/2010/main" val="184500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4827792"/>
          </a:xfrm>
        </p:spPr>
        <p:txBody>
          <a:bodyPr>
            <a:normAutofit fontScale="90000"/>
          </a:bodyPr>
          <a:lstStyle/>
          <a:p>
            <a:r>
              <a:rPr lang="en-US" sz="2700" b="1" dirty="0" smtClean="0"/>
              <a:t>B</a:t>
            </a:r>
            <a:r>
              <a:rPr lang="en-US" sz="2700" b="1" dirty="0"/>
              <a:t>. Socialization</a:t>
            </a:r>
            <a:r>
              <a:rPr lang="en-US" sz="2700" dirty="0"/>
              <a:t/>
            </a:r>
            <a:br>
              <a:rPr lang="en-US" sz="2700" dirty="0"/>
            </a:br>
            <a:r>
              <a:rPr lang="en-US" sz="2700" dirty="0" smtClean="0"/>
              <a:t/>
            </a:r>
            <a:br>
              <a:rPr lang="en-US" sz="2700" dirty="0" smtClean="0"/>
            </a:br>
            <a:r>
              <a:rPr lang="en-US" sz="2700" b="1" dirty="0" err="1" smtClean="0"/>
              <a:t>Socialization</a:t>
            </a:r>
            <a:r>
              <a:rPr lang="en-US" sz="2700" b="1" dirty="0" smtClean="0"/>
              <a:t> is a process in which individuals pick up values, ideals, attitudes and behaviors to become a member of the society. </a:t>
            </a:r>
            <a:br>
              <a:rPr lang="en-US" sz="2700" b="1" dirty="0" smtClean="0"/>
            </a:br>
            <a:r>
              <a:rPr lang="en-US" sz="2700" b="1" dirty="0" smtClean="0"/>
              <a:t/>
            </a:r>
            <a:br>
              <a:rPr lang="en-US" sz="2700" b="1" dirty="0" smtClean="0"/>
            </a:br>
            <a:r>
              <a:rPr lang="en-US" sz="2700" b="1" dirty="0" smtClean="0"/>
              <a:t>Chinese fast development in communication technology offers a new and powerful socialization agent: social media, e.g. </a:t>
            </a:r>
            <a:r>
              <a:rPr lang="en-US" sz="2700" b="1" dirty="0" smtClean="0"/>
              <a:t>WeChat</a:t>
            </a:r>
            <a:r>
              <a:rPr lang="en-US" sz="2700" b="1" dirty="0" smtClean="0"/>
              <a:t>.</a:t>
            </a:r>
            <a:r>
              <a:rPr lang="en-US" sz="2700" dirty="0" smtClean="0"/>
              <a:t/>
            </a:r>
            <a:br>
              <a:rPr lang="en-US" sz="2700" dirty="0" smtClean="0"/>
            </a:br>
            <a:r>
              <a:rPr lang="en-US" sz="2700" dirty="0" smtClean="0"/>
              <a:t>  </a:t>
            </a:r>
            <a:r>
              <a:rPr lang="en-US" sz="2700" dirty="0"/>
              <a:t/>
            </a:r>
            <a:br>
              <a:rPr lang="en-US" sz="2700" dirty="0"/>
            </a:br>
            <a:r>
              <a:rPr lang="en-US" sz="2700" dirty="0" smtClean="0"/>
              <a:t>The most common way for people nowadays is to “build a group,” or </a:t>
            </a:r>
            <a:r>
              <a:rPr lang="zh-CN" altLang="en-US" sz="2700" dirty="0" smtClean="0"/>
              <a:t>“建个群。</a:t>
            </a:r>
            <a:r>
              <a:rPr lang="en-US" altLang="zh-CN" sz="2700" dirty="0" smtClean="0"/>
              <a:t>”</a:t>
            </a:r>
            <a:br>
              <a:rPr lang="en-US" altLang="zh-CN" sz="2700" dirty="0" smtClean="0"/>
            </a:br>
            <a:r>
              <a:rPr lang="en-US" altLang="zh-CN" sz="2700" b="1" dirty="0" smtClean="0"/>
              <a:t/>
            </a:r>
            <a:br>
              <a:rPr lang="en-US" altLang="zh-CN" sz="2700" b="1" dirty="0" smtClean="0"/>
            </a:br>
            <a:r>
              <a:rPr lang="en-US" altLang="zh-CN" sz="2700" b="1" dirty="0" smtClean="0"/>
              <a:t>1. Group helps Chinese individuals share common interests (</a:t>
            </a:r>
            <a:r>
              <a:rPr lang="en-US" altLang="zh-CN" sz="2700" b="1" dirty="0" err="1" smtClean="0"/>
              <a:t>Jinqi</a:t>
            </a:r>
            <a:r>
              <a:rPr lang="en-US" altLang="zh-CN" sz="2700" b="1" dirty="0" smtClean="0"/>
              <a:t> cat)</a:t>
            </a:r>
            <a:br>
              <a:rPr lang="en-US" altLang="zh-CN" sz="2700" b="1" dirty="0" smtClean="0"/>
            </a:br>
            <a:r>
              <a:rPr lang="en-US" altLang="zh-CN" sz="2700" dirty="0" smtClean="0"/>
              <a:t>2. Group helps Chinese individuals share common values</a:t>
            </a:r>
            <a:r>
              <a:rPr lang="en-US" altLang="zh-CN" sz="2700" b="1" dirty="0" smtClean="0"/>
              <a:t/>
            </a:r>
            <a:br>
              <a:rPr lang="en-US" altLang="zh-CN" sz="2700" b="1" dirty="0" smtClean="0"/>
            </a:br>
            <a:r>
              <a:rPr lang="en-US" altLang="zh-CN" sz="2700" b="1" dirty="0" smtClean="0"/>
              <a:t/>
            </a:r>
            <a:br>
              <a:rPr lang="en-US" altLang="zh-CN" sz="2700" b="1" dirty="0" smtClean="0"/>
            </a:br>
            <a:r>
              <a:rPr lang="en-US" altLang="zh-CN" sz="2700" b="1" dirty="0" smtClean="0"/>
              <a:t>3. Group helps Chinese individuals share common goals </a:t>
            </a:r>
            <a:br>
              <a:rPr lang="en-US" altLang="zh-CN" sz="2700" b="1" dirty="0" smtClean="0"/>
            </a:br>
            <a:r>
              <a:rPr lang="en-US" altLang="zh-CN" sz="2700" dirty="0" smtClean="0"/>
              <a:t>4. Group helps Chinese individuals share intended behaviors </a:t>
            </a:r>
            <a:r>
              <a:rPr lang="zh-CN" altLang="en-US" sz="2700" b="1" dirty="0" smtClean="0"/>
              <a:t> </a:t>
            </a:r>
            <a:endParaRPr lang="en-US" sz="3600" dirty="0"/>
          </a:p>
        </p:txBody>
      </p:sp>
      <p:sp>
        <p:nvSpPr>
          <p:cNvPr id="3" name="Subtitle 2"/>
          <p:cNvSpPr>
            <a:spLocks noGrp="1"/>
          </p:cNvSpPr>
          <p:nvPr>
            <p:ph type="subTitle" idx="1"/>
          </p:nvPr>
        </p:nvSpPr>
        <p:spPr>
          <a:xfrm>
            <a:off x="850669" y="5959010"/>
            <a:ext cx="10058400" cy="61645"/>
          </a:xfrm>
        </p:spPr>
        <p:txBody>
          <a:bodyPr>
            <a:normAutofit fontScale="25000" lnSpcReduction="20000"/>
          </a:bodyPr>
          <a:lstStyle/>
          <a:p>
            <a:endParaRPr lang="en-US" dirty="0"/>
          </a:p>
        </p:txBody>
      </p:sp>
    </p:spTree>
    <p:extLst>
      <p:ext uri="{BB962C8B-B14F-4D97-AF65-F5344CB8AC3E}">
        <p14:creationId xmlns:p14="http://schemas.microsoft.com/office/powerpoint/2010/main" val="213918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4827792"/>
          </a:xfrm>
        </p:spPr>
        <p:txBody>
          <a:bodyPr>
            <a:normAutofit/>
          </a:bodyPr>
          <a:lstStyle/>
          <a:p>
            <a:r>
              <a:rPr lang="en-US" sz="2400" dirty="0" smtClean="0"/>
              <a:t>	</a:t>
            </a:r>
            <a:r>
              <a:rPr lang="en-US" sz="2400" dirty="0"/>
              <a:t/>
            </a:r>
            <a:br>
              <a:rPr lang="en-US" sz="2400" dirty="0"/>
            </a:br>
            <a:r>
              <a:rPr lang="en-US" altLang="zh-CN" sz="3600" dirty="0" smtClean="0"/>
              <a:t/>
            </a:r>
            <a:br>
              <a:rPr lang="en-US" altLang="zh-CN" sz="3600" dirty="0" smtClean="0"/>
            </a:br>
            <a:endParaRPr lang="en-US" sz="3600" dirty="0"/>
          </a:p>
        </p:txBody>
      </p:sp>
      <p:sp>
        <p:nvSpPr>
          <p:cNvPr id="3" name="Subtitle 2"/>
          <p:cNvSpPr>
            <a:spLocks noGrp="1"/>
          </p:cNvSpPr>
          <p:nvPr>
            <p:ph type="subTitle" idx="1"/>
          </p:nvPr>
        </p:nvSpPr>
        <p:spPr>
          <a:xfrm>
            <a:off x="850669" y="5959010"/>
            <a:ext cx="10058400" cy="61645"/>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415" y="-1"/>
            <a:ext cx="2809701" cy="62511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310" y="0"/>
            <a:ext cx="2759825" cy="63342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433" y="0"/>
            <a:ext cx="2884514" cy="63342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 y="0"/>
            <a:ext cx="3114502" cy="6334298"/>
          </a:xfrm>
          <a:prstGeom prst="rect">
            <a:avLst/>
          </a:prstGeom>
        </p:spPr>
      </p:pic>
    </p:spTree>
    <p:extLst>
      <p:ext uri="{BB962C8B-B14F-4D97-AF65-F5344CB8AC3E}">
        <p14:creationId xmlns:p14="http://schemas.microsoft.com/office/powerpoint/2010/main" val="27958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515" y="758951"/>
            <a:ext cx="11047615" cy="5724975"/>
          </a:xfrm>
        </p:spPr>
        <p:txBody>
          <a:bodyPr>
            <a:noAutofit/>
          </a:bodyPr>
          <a:lstStyle/>
          <a:p>
            <a:r>
              <a:rPr lang="en-US" sz="2400" b="1" dirty="0" smtClean="0"/>
              <a:t>C. Information Seeking</a:t>
            </a:r>
            <a:r>
              <a:rPr lang="en-US" sz="2400" dirty="0"/>
              <a:t/>
            </a:r>
            <a:br>
              <a:rPr lang="en-US" sz="2400" dirty="0"/>
            </a:br>
            <a:r>
              <a:rPr lang="en-US" sz="2400" dirty="0" smtClean="0"/>
              <a:t/>
            </a:r>
            <a:br>
              <a:rPr lang="en-US" sz="2400" dirty="0" smtClean="0"/>
            </a:br>
            <a:r>
              <a:rPr lang="en-US" sz="2400" b="1" dirty="0" smtClean="0"/>
              <a:t>Chinese communication technology offers people the fastest way to seek information. Maybe the youth now can do an excellent job in information seeking, but not necessarily doing well in retaining the information. </a:t>
            </a:r>
            <a:r>
              <a:rPr lang="en-US" sz="2400" dirty="0" smtClean="0"/>
              <a:t/>
            </a:r>
            <a:br>
              <a:rPr lang="en-US" sz="2400" dirty="0" smtClean="0"/>
            </a:br>
            <a:r>
              <a:rPr lang="en-US" sz="2400" dirty="0" smtClean="0"/>
              <a:t> </a:t>
            </a:r>
            <a:br>
              <a:rPr lang="en-US" sz="2400" dirty="0" smtClean="0"/>
            </a:br>
            <a:r>
              <a:rPr lang="en-US" sz="2400" dirty="0" smtClean="0"/>
              <a:t>	People use </a:t>
            </a:r>
            <a:r>
              <a:rPr lang="en-US" sz="2400" dirty="0" smtClean="0"/>
              <a:t>WeChat </a:t>
            </a:r>
            <a:r>
              <a:rPr lang="en-US" sz="2400" dirty="0" smtClean="0"/>
              <a:t>to seek all kinds of information including </a:t>
            </a:r>
            <a:br>
              <a:rPr lang="en-US" sz="2400" dirty="0" smtClean="0"/>
            </a:br>
            <a:r>
              <a:rPr lang="en-US" sz="2400" dirty="0"/>
              <a:t>	</a:t>
            </a:r>
            <a:r>
              <a:rPr lang="en-US" sz="2400" b="1" dirty="0" smtClean="0"/>
              <a:t>finding a place to live </a:t>
            </a:r>
            <a:r>
              <a:rPr lang="en-US" sz="2400" dirty="0" smtClean="0"/>
              <a:t/>
            </a:r>
            <a:br>
              <a:rPr lang="en-US" sz="2400" dirty="0" smtClean="0"/>
            </a:br>
            <a:r>
              <a:rPr lang="en-US" sz="2400" dirty="0"/>
              <a:t>	</a:t>
            </a:r>
            <a:r>
              <a:rPr lang="en-US" sz="2400" dirty="0" smtClean="0"/>
              <a:t>finding a place to eat</a:t>
            </a:r>
            <a:br>
              <a:rPr lang="en-US" sz="2400" dirty="0" smtClean="0"/>
            </a:br>
            <a:r>
              <a:rPr lang="en-US" sz="2400" dirty="0"/>
              <a:t>	</a:t>
            </a:r>
            <a:r>
              <a:rPr lang="en-US" sz="2400" dirty="0" smtClean="0"/>
              <a:t/>
            </a:r>
            <a:br>
              <a:rPr lang="en-US" sz="2400" dirty="0" smtClean="0"/>
            </a:br>
            <a:r>
              <a:rPr lang="en-US" sz="2400" dirty="0"/>
              <a:t>	</a:t>
            </a:r>
            <a:r>
              <a:rPr lang="en-US" altLang="zh-CN" sz="2400" b="1" dirty="0" smtClean="0"/>
              <a:t>finding a person to date</a:t>
            </a:r>
            <a:r>
              <a:rPr lang="en-US" altLang="zh-CN" sz="2400" dirty="0" smtClean="0"/>
              <a:t/>
            </a:r>
            <a:br>
              <a:rPr lang="en-US" altLang="zh-CN" sz="2400" dirty="0" smtClean="0"/>
            </a:br>
            <a:r>
              <a:rPr lang="en-US" altLang="zh-CN" sz="2400" dirty="0"/>
              <a:t>	</a:t>
            </a:r>
            <a:r>
              <a:rPr lang="en-US" altLang="zh-CN" sz="2400" dirty="0" smtClean="0"/>
              <a:t>finding a place to enjoy</a:t>
            </a:r>
            <a:br>
              <a:rPr lang="en-US" altLang="zh-CN" sz="2400" dirty="0" smtClean="0"/>
            </a:br>
            <a:r>
              <a:rPr lang="en-US" altLang="zh-CN" sz="2400" b="1" dirty="0"/>
              <a:t>	</a:t>
            </a:r>
            <a:r>
              <a:rPr lang="en-US" altLang="zh-CN" sz="2400" b="1" dirty="0" smtClean="0"/>
              <a:t>finding a place in which to dream about </a:t>
            </a:r>
            <a:r>
              <a:rPr lang="en-US" altLang="zh-CN" sz="2400" dirty="0" smtClean="0"/>
              <a:t/>
            </a:r>
            <a:br>
              <a:rPr lang="en-US" altLang="zh-CN" sz="2400" dirty="0" smtClean="0"/>
            </a:br>
            <a:r>
              <a:rPr lang="en-US" sz="2400" dirty="0" smtClean="0"/>
              <a:t/>
            </a:r>
            <a:br>
              <a:rPr lang="en-US" sz="2400" dirty="0" smtClean="0"/>
            </a:br>
            <a:r>
              <a:rPr lang="en-US" sz="2400" dirty="0" smtClean="0"/>
              <a:t>Chinese students do not often ask “where is the library</a:t>
            </a:r>
            <a:r>
              <a:rPr lang="zh-CN" altLang="en-US" sz="2400" dirty="0" smtClean="0"/>
              <a:t>？” </a:t>
            </a:r>
            <a:r>
              <a:rPr lang="en-US" altLang="zh-CN" sz="2400" dirty="0" smtClean="0"/>
              <a:t>nowadays,</a:t>
            </a:r>
            <a:r>
              <a:rPr lang="en-US" sz="2400" dirty="0" smtClean="0"/>
              <a:t> instead, “do you have </a:t>
            </a:r>
            <a:r>
              <a:rPr lang="en-US" sz="2400" dirty="0" smtClean="0"/>
              <a:t>Wi-</a:t>
            </a:r>
            <a:r>
              <a:rPr lang="en-US" sz="2400" dirty="0" smtClean="0"/>
              <a:t>F</a:t>
            </a:r>
            <a:r>
              <a:rPr lang="en-US" sz="2400" dirty="0" smtClean="0"/>
              <a:t>i </a:t>
            </a:r>
            <a:r>
              <a:rPr lang="en-US" sz="2400" dirty="0" smtClean="0"/>
              <a:t>service?”  One thing people often ask is, “do you have battery charger or could you help me recharge my cell phone battery</a:t>
            </a:r>
            <a:r>
              <a:rPr lang="zh-CN" altLang="en-US" sz="2400" dirty="0" smtClean="0"/>
              <a:t>？” </a:t>
            </a:r>
            <a:r>
              <a:rPr lang="en-US" sz="2400" dirty="0" smtClean="0"/>
              <a:t> </a:t>
            </a:r>
            <a:r>
              <a:rPr lang="en-US" sz="2400" dirty="0"/>
              <a:t>	</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850669" y="5959010"/>
            <a:ext cx="10058400" cy="61645"/>
          </a:xfrm>
        </p:spPr>
        <p:txBody>
          <a:bodyPr>
            <a:normAutofit fontScale="25000" lnSpcReduction="20000"/>
          </a:bodyPr>
          <a:lstStyle/>
          <a:p>
            <a:endParaRPr lang="en-US" dirty="0"/>
          </a:p>
        </p:txBody>
      </p:sp>
    </p:spTree>
    <p:extLst>
      <p:ext uri="{BB962C8B-B14F-4D97-AF65-F5344CB8AC3E}">
        <p14:creationId xmlns:p14="http://schemas.microsoft.com/office/powerpoint/2010/main" val="352157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82" y="758952"/>
            <a:ext cx="10449098" cy="5043332"/>
          </a:xfrm>
        </p:spPr>
        <p:txBody>
          <a:bodyPr>
            <a:normAutofit/>
          </a:bodyPr>
          <a:lstStyle/>
          <a:p>
            <a:r>
              <a:rPr lang="en-US" sz="2400" dirty="0" smtClean="0"/>
              <a:t>“How China is Changing Your Internet”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The New York Times reporters Jonah Kessel and Paul </a:t>
            </a:r>
            <a:r>
              <a:rPr lang="en-US" sz="2400" dirty="0" err="1" smtClean="0"/>
              <a:t>Mozur</a:t>
            </a:r>
            <a:r>
              <a:rPr lang="en-US" sz="2400" dirty="0" smtClean="0"/>
              <a:t> created a five-minute  persuasive video on WeChat, which illustrates the landscape in which China’s communication technology changes China and shapes the world.</a:t>
            </a:r>
            <a:r>
              <a:rPr lang="en-US" sz="2000" dirty="0" smtClean="0"/>
              <a:t/>
            </a:r>
            <a:br>
              <a:rPr lang="en-US" sz="2000"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endParaRPr lang="en-US" sz="3600" dirty="0"/>
          </a:p>
        </p:txBody>
      </p:sp>
      <p:sp>
        <p:nvSpPr>
          <p:cNvPr id="3" name="Subtitle 2"/>
          <p:cNvSpPr>
            <a:spLocks noGrp="1"/>
          </p:cNvSpPr>
          <p:nvPr>
            <p:ph type="subTitle" idx="1"/>
          </p:nvPr>
        </p:nvSpPr>
        <p:spPr>
          <a:xfrm>
            <a:off x="850669" y="4443744"/>
            <a:ext cx="10058400" cy="1143000"/>
          </a:xfrm>
        </p:spPr>
        <p:txBody>
          <a:bodyPr>
            <a:normAutofit/>
          </a:bodyPr>
          <a:lstStyle/>
          <a:p>
            <a:r>
              <a:rPr lang="en-US" dirty="0">
                <a:hlinkClick r:id="rId2"/>
              </a:rPr>
              <a:t>https://</a:t>
            </a:r>
            <a:r>
              <a:rPr lang="en-US" dirty="0" smtClean="0">
                <a:hlinkClick r:id="rId2"/>
              </a:rPr>
              <a:t>www.nytimes.com/video/technology/100000004574648/china-internet-wechat.html?mcubz=2</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273" y="58189"/>
            <a:ext cx="4164676" cy="2651760"/>
          </a:xfrm>
          <a:prstGeom prst="rect">
            <a:avLst/>
          </a:prstGeom>
        </p:spPr>
      </p:pic>
    </p:spTree>
    <p:extLst>
      <p:ext uri="{BB962C8B-B14F-4D97-AF65-F5344CB8AC3E}">
        <p14:creationId xmlns:p14="http://schemas.microsoft.com/office/powerpoint/2010/main" val="302081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895" y="307571"/>
            <a:ext cx="10440785" cy="5759319"/>
          </a:xfrm>
        </p:spPr>
        <p:txBody>
          <a:bodyPr>
            <a:normAutofit/>
          </a:bodyPr>
          <a:lstStyle/>
          <a:p>
            <a:r>
              <a:rPr lang="en-US" sz="2400" b="1" dirty="0" smtClean="0"/>
              <a:t>D</a:t>
            </a:r>
            <a:r>
              <a:rPr lang="en-US" sz="2400" b="1" dirty="0"/>
              <a:t>. </a:t>
            </a:r>
            <a:r>
              <a:rPr lang="en-US" sz="2400" b="1" dirty="0" smtClean="0"/>
              <a:t>Entertainment</a:t>
            </a:r>
            <a:r>
              <a:rPr lang="en-US" sz="2400" b="1" dirty="0"/>
              <a:t/>
            </a:r>
            <a:br>
              <a:rPr lang="en-US" sz="2400" b="1" dirty="0"/>
            </a:br>
            <a:r>
              <a:rPr lang="en-US" sz="2400" b="1" dirty="0" smtClean="0"/>
              <a:t/>
            </a:r>
            <a:br>
              <a:rPr lang="en-US" sz="2400" b="1" dirty="0" smtClean="0"/>
            </a:br>
            <a:r>
              <a:rPr lang="en-US" sz="2400" b="1" dirty="0" err="1" smtClean="0"/>
              <a:t>Entertainment</a:t>
            </a:r>
            <a:r>
              <a:rPr lang="en-US" sz="2400" b="1" dirty="0" smtClean="0"/>
              <a:t> is one of the key functions of social media. </a:t>
            </a:r>
            <a:br>
              <a:rPr lang="en-US" sz="2400" b="1" dirty="0" smtClean="0"/>
            </a:br>
            <a:r>
              <a:rPr lang="en-US" sz="2400" b="1" dirty="0" smtClean="0"/>
              <a:t>Chinese communication technology offers individuals to </a:t>
            </a:r>
            <a:br>
              <a:rPr lang="en-US" sz="2400" b="1" dirty="0" smtClean="0"/>
            </a:br>
            <a:r>
              <a:rPr lang="en-US" sz="2400" b="1" dirty="0" smtClean="0"/>
              <a:t>entertain others or being entertained all the time. </a:t>
            </a:r>
            <a:br>
              <a:rPr lang="en-US" sz="2400" b="1" dirty="0" smtClean="0"/>
            </a:br>
            <a:r>
              <a:rPr lang="en-US" sz="2400" b="1" dirty="0"/>
              <a:t/>
            </a:r>
            <a:br>
              <a:rPr lang="en-US" sz="2400" b="1" dirty="0"/>
            </a:br>
            <a:r>
              <a:rPr lang="en-US" sz="2400" dirty="0" smtClean="0"/>
              <a:t>Smart </a:t>
            </a:r>
            <a:r>
              <a:rPr lang="en-US" sz="2400" dirty="0" smtClean="0"/>
              <a:t>phone/WeChat </a:t>
            </a:r>
            <a:r>
              <a:rPr lang="en-US" sz="2400" dirty="0" smtClean="0"/>
              <a:t>becomes one of the most popular </a:t>
            </a:r>
            <a:br>
              <a:rPr lang="en-US" sz="2400" dirty="0" smtClean="0"/>
            </a:br>
            <a:r>
              <a:rPr lang="en-US" sz="2400" dirty="0" smtClean="0"/>
              <a:t>ways for entertainment because of its convenience, </a:t>
            </a:r>
            <a:br>
              <a:rPr lang="en-US" sz="2400" dirty="0" smtClean="0"/>
            </a:br>
            <a:r>
              <a:rPr lang="en-US" sz="2400" dirty="0" smtClean="0"/>
              <a:t>necessities, accessibility, and flexibility.</a:t>
            </a:r>
            <a:r>
              <a:rPr lang="en-US" sz="2400" b="1" dirty="0" smtClean="0"/>
              <a:t/>
            </a:r>
            <a:br>
              <a:rPr lang="en-US" sz="2400" b="1" dirty="0" smtClean="0"/>
            </a:br>
            <a:r>
              <a:rPr lang="en-US" sz="2400" b="1" dirty="0" smtClean="0"/>
              <a:t>   </a:t>
            </a:r>
            <a:br>
              <a:rPr lang="en-US" sz="2400" b="1" dirty="0" smtClean="0"/>
            </a:br>
            <a:r>
              <a:rPr lang="en-US" sz="2400" b="1" dirty="0" smtClean="0"/>
              <a:t>“Edutainment” is getting popular in education </a:t>
            </a:r>
            <a:br>
              <a:rPr lang="en-US" sz="2400" b="1" dirty="0" smtClean="0"/>
            </a:br>
            <a:r>
              <a:rPr lang="en-US" sz="2400" b="1" dirty="0"/>
              <a:t/>
            </a:r>
            <a:br>
              <a:rPr lang="en-US" sz="2400" b="1" dirty="0"/>
            </a:br>
            <a:r>
              <a:rPr lang="en-US" sz="2400" b="1" dirty="0" smtClean="0"/>
              <a:t>WeChat </a:t>
            </a:r>
            <a:r>
              <a:rPr lang="en-US" sz="2400" b="1" dirty="0" smtClean="0"/>
              <a:t>is full of games</a:t>
            </a:r>
            <a:r>
              <a:rPr lang="en-US" sz="2000" dirty="0" smtClean="0"/>
              <a:t/>
            </a:r>
            <a:br>
              <a:rPr lang="en-US" sz="20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3600" dirty="0"/>
          </a:p>
        </p:txBody>
      </p:sp>
      <p:sp>
        <p:nvSpPr>
          <p:cNvPr id="3" name="Subtitle 2"/>
          <p:cNvSpPr>
            <a:spLocks noGrp="1"/>
          </p:cNvSpPr>
          <p:nvPr>
            <p:ph type="subTitle" idx="1"/>
          </p:nvPr>
        </p:nvSpPr>
        <p:spPr>
          <a:xfrm>
            <a:off x="850669" y="5959010"/>
            <a:ext cx="10058400" cy="61645"/>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029" y="307571"/>
            <a:ext cx="3233651" cy="5868785"/>
          </a:xfrm>
          <a:prstGeom prst="rect">
            <a:avLst/>
          </a:prstGeom>
        </p:spPr>
      </p:pic>
    </p:spTree>
    <p:extLst>
      <p:ext uri="{BB962C8B-B14F-4D97-AF65-F5344CB8AC3E}">
        <p14:creationId xmlns:p14="http://schemas.microsoft.com/office/powerpoint/2010/main" val="3836705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447" y="758952"/>
            <a:ext cx="10798233" cy="5307938"/>
          </a:xfrm>
        </p:spPr>
        <p:txBody>
          <a:bodyPr>
            <a:normAutofit/>
          </a:bodyPr>
          <a:lstStyle/>
          <a:p>
            <a:r>
              <a:rPr lang="en-US" sz="2400" b="1" dirty="0" smtClean="0"/>
              <a:t>E. Self-Enhancement </a:t>
            </a:r>
            <a:r>
              <a:rPr lang="en-US" sz="2400" b="1" dirty="0"/>
              <a:t/>
            </a:r>
            <a:br>
              <a:rPr lang="en-US" sz="2400" b="1" dirty="0"/>
            </a:br>
            <a:r>
              <a:rPr lang="en-US" sz="2400" b="1" dirty="0" smtClean="0"/>
              <a:t/>
            </a:r>
            <a:br>
              <a:rPr lang="en-US" sz="2400" b="1" dirty="0" smtClean="0"/>
            </a:br>
            <a:r>
              <a:rPr lang="en-US" sz="2400" b="1" dirty="0" smtClean="0"/>
              <a:t>One of the key features of communication technology </a:t>
            </a:r>
            <a:br>
              <a:rPr lang="en-US" sz="2400" b="1" dirty="0" smtClean="0"/>
            </a:br>
            <a:r>
              <a:rPr lang="en-US" sz="2400" b="1" dirty="0" smtClean="0"/>
              <a:t>is focusing on self, and that is why we have the word of self media. </a:t>
            </a:r>
            <a:br>
              <a:rPr lang="en-US" sz="2400" b="1" dirty="0" smtClean="0"/>
            </a:br>
            <a:r>
              <a:rPr lang="en-US" sz="2400" b="1" dirty="0"/>
              <a:t/>
            </a:r>
            <a:br>
              <a:rPr lang="en-US" sz="2400" b="1" dirty="0"/>
            </a:br>
            <a:r>
              <a:rPr lang="en-US" sz="2400" b="1" dirty="0" smtClean="0"/>
              <a:t>The characteristics of these self media like </a:t>
            </a:r>
            <a:r>
              <a:rPr lang="en-US" sz="2400" b="1" dirty="0" smtClean="0"/>
              <a:t>WeChat </a:t>
            </a:r>
            <a:r>
              <a:rPr lang="en-US" sz="2400" b="1" dirty="0" smtClean="0"/>
              <a:t>is to let </a:t>
            </a:r>
            <a:br>
              <a:rPr lang="en-US" sz="2400" b="1" dirty="0" smtClean="0"/>
            </a:br>
            <a:r>
              <a:rPr lang="en-US" sz="2400" b="1" dirty="0" smtClean="0"/>
              <a:t>people themselves use the media to </a:t>
            </a:r>
            <a:br>
              <a:rPr lang="en-US" sz="2400" b="1" dirty="0" smtClean="0"/>
            </a:br>
            <a:r>
              <a:rPr lang="en-US" sz="2400" b="1" dirty="0" smtClean="0"/>
              <a:t>enhance themselves and promote themselves.</a:t>
            </a:r>
            <a:br>
              <a:rPr lang="en-US" sz="2400" b="1" dirty="0" smtClean="0"/>
            </a:br>
            <a:r>
              <a:rPr lang="en-US" sz="2400" b="1" dirty="0" smtClean="0"/>
              <a:t>  </a:t>
            </a:r>
            <a:br>
              <a:rPr lang="en-US" sz="2400" b="1" dirty="0" smtClean="0"/>
            </a:br>
            <a:r>
              <a:rPr lang="en-US" sz="2400" b="1" dirty="0" smtClean="0"/>
              <a:t>Self-centered social media offer people a brand new platform </a:t>
            </a:r>
            <a:br>
              <a:rPr lang="en-US" sz="2400" b="1" dirty="0" smtClean="0"/>
            </a:br>
            <a:r>
              <a:rPr lang="en-US" sz="2400" b="1" dirty="0" smtClean="0"/>
              <a:t>in which individuals broadcast the world by offering a better </a:t>
            </a:r>
            <a:br>
              <a:rPr lang="en-US" sz="2400" b="1" dirty="0" smtClean="0"/>
            </a:br>
            <a:r>
              <a:rPr lang="en-US" sz="2400" b="1" dirty="0" smtClean="0"/>
              <a:t>self-image, stronger self-identity, and more impressive self-esteem. </a:t>
            </a:r>
            <a:r>
              <a:rPr lang="en-US" sz="2400" b="1" dirty="0"/>
              <a:t/>
            </a:r>
            <a:br>
              <a:rPr lang="en-US" sz="2400" b="1" dirty="0"/>
            </a:br>
            <a:r>
              <a:rPr lang="en-US" sz="2400" b="1" dirty="0"/>
              <a:t>	</a:t>
            </a:r>
            <a:r>
              <a:rPr lang="en-US" sz="2400" b="1" dirty="0" smtClean="0"/>
              <a:t/>
            </a:r>
            <a:br>
              <a:rPr lang="en-US" sz="2400" b="1" dirty="0" smtClean="0"/>
            </a:br>
            <a:r>
              <a:rPr lang="en-US" sz="2400" b="1" dirty="0" smtClean="0"/>
              <a:t>In other words, social media motivate people to get involved in</a:t>
            </a:r>
            <a:br>
              <a:rPr lang="en-US" sz="2400" b="1" dirty="0" smtClean="0"/>
            </a:br>
            <a:r>
              <a:rPr lang="en-US" sz="2400" b="1" dirty="0" smtClean="0"/>
              <a:t>using </a:t>
            </a:r>
            <a:r>
              <a:rPr lang="en-US" sz="2400" b="1" dirty="0" smtClean="0"/>
              <a:t>WeChat </a:t>
            </a:r>
            <a:r>
              <a:rPr lang="en-US" sz="2400" b="1" dirty="0" smtClean="0"/>
              <a:t>to raise their own self-image</a:t>
            </a:r>
            <a:r>
              <a:rPr lang="en-US" sz="2000" dirty="0"/>
              <a:t/>
            </a:r>
            <a:br>
              <a:rPr lang="en-US" sz="2000" dirty="0"/>
            </a:br>
            <a:r>
              <a:rPr lang="en-US" sz="2000" dirty="0" smtClean="0"/>
              <a:t/>
            </a:r>
            <a:br>
              <a:rPr lang="en-US" sz="2000" dirty="0" smtClean="0"/>
            </a:br>
            <a:endParaRPr lang="en-US" sz="2000" dirty="0"/>
          </a:p>
        </p:txBody>
      </p:sp>
      <p:sp>
        <p:nvSpPr>
          <p:cNvPr id="3" name="Subtitle 2"/>
          <p:cNvSpPr>
            <a:spLocks noGrp="1"/>
          </p:cNvSpPr>
          <p:nvPr>
            <p:ph type="subTitle" idx="1"/>
          </p:nvPr>
        </p:nvSpPr>
        <p:spPr>
          <a:xfrm>
            <a:off x="850669" y="5959010"/>
            <a:ext cx="10058400" cy="61645"/>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411" y="365760"/>
            <a:ext cx="3477492" cy="5968538"/>
          </a:xfrm>
          <a:prstGeom prst="rect">
            <a:avLst/>
          </a:prstGeom>
        </p:spPr>
      </p:pic>
    </p:spTree>
    <p:extLst>
      <p:ext uri="{BB962C8B-B14F-4D97-AF65-F5344CB8AC3E}">
        <p14:creationId xmlns:p14="http://schemas.microsoft.com/office/powerpoint/2010/main" val="1631236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262" y="758951"/>
            <a:ext cx="10723418" cy="5233620"/>
          </a:xfrm>
        </p:spPr>
        <p:txBody>
          <a:bodyPr>
            <a:normAutofit fontScale="90000"/>
          </a:bodyPr>
          <a:lstStyle/>
          <a:p>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a:solidFill>
                  <a:srgbClr val="000000">
                    <a:lumMod val="85000"/>
                    <a:lumOff val="15000"/>
                  </a:srgbClr>
                </a:solidFill>
              </a:rPr>
              <a:t>II. How does communication technology change China?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a:solidFill>
                  <a:srgbClr val="000000">
                    <a:lumMod val="85000"/>
                    <a:lumOff val="15000"/>
                  </a:srgbClr>
                </a:solidFill>
              </a:rPr>
              <a:t> </a:t>
            </a:r>
            <a:r>
              <a:rPr lang="en-US" sz="2700" b="1" dirty="0" smtClean="0">
                <a:solidFill>
                  <a:srgbClr val="000000">
                    <a:lumMod val="85000"/>
                    <a:lumOff val="15000"/>
                  </a:srgbClr>
                </a:solidFill>
              </a:rPr>
              <a:t>   </a:t>
            </a:r>
            <a:r>
              <a:rPr lang="en-US" sz="2700" b="1" dirty="0" smtClean="0">
                <a:solidFill>
                  <a:srgbClr val="000000">
                    <a:lumMod val="85000"/>
                    <a:lumOff val="15000"/>
                  </a:srgbClr>
                </a:solidFill>
              </a:rPr>
              <a:t>(</a:t>
            </a:r>
            <a:r>
              <a:rPr lang="en-US" sz="2700" b="1" dirty="0">
                <a:solidFill>
                  <a:srgbClr val="000000">
                    <a:lumMod val="85000"/>
                    <a:lumOff val="15000"/>
                  </a:srgbClr>
                </a:solidFill>
              </a:rPr>
              <a:t>social level</a:t>
            </a:r>
            <a:r>
              <a:rPr lang="en-US" sz="2700" b="1" dirty="0" smtClean="0">
                <a:solidFill>
                  <a:srgbClr val="000000">
                    <a:lumMod val="85000"/>
                    <a:lumOff val="15000"/>
                  </a:srgbClr>
                </a:solidFill>
              </a:rPr>
              <a:t>)</a:t>
            </a:r>
            <a:br>
              <a:rPr lang="en-US" sz="2700" b="1" dirty="0" smtClean="0">
                <a:solidFill>
                  <a:srgbClr val="000000">
                    <a:lumMod val="85000"/>
                    <a:lumOff val="15000"/>
                  </a:srgbClr>
                </a:solidFill>
              </a:rPr>
            </a:br>
            <a:r>
              <a:rPr lang="en-US" sz="2700" b="1" dirty="0" smtClean="0">
                <a:solidFill>
                  <a:srgbClr val="000000">
                    <a:lumMod val="85000"/>
                    <a:lumOff val="15000"/>
                  </a:srgbClr>
                </a:solidFill>
              </a:rPr>
              <a:t>A</a:t>
            </a:r>
            <a:r>
              <a:rPr lang="en-US" sz="2700" b="1" dirty="0">
                <a:solidFill>
                  <a:srgbClr val="000000">
                    <a:lumMod val="85000"/>
                    <a:lumOff val="15000"/>
                  </a:srgbClr>
                </a:solidFill>
              </a:rPr>
              <a:t>. Social changes</a:t>
            </a:r>
            <a:br>
              <a:rPr lang="en-US" sz="2700" b="1" dirty="0">
                <a:solidFill>
                  <a:srgbClr val="000000">
                    <a:lumMod val="85000"/>
                    <a:lumOff val="15000"/>
                  </a:srgbClr>
                </a:solidFill>
              </a:rPr>
            </a:br>
            <a:r>
              <a:rPr lang="en-US" sz="2700" b="1" dirty="0">
                <a:solidFill>
                  <a:srgbClr val="000000">
                    <a:lumMod val="85000"/>
                    <a:lumOff val="15000"/>
                  </a:srgbClr>
                </a:solidFill>
              </a:rPr>
              <a:t>B. Economic changes  </a:t>
            </a:r>
            <a:br>
              <a:rPr lang="en-US" sz="2700" b="1" dirty="0">
                <a:solidFill>
                  <a:srgbClr val="000000">
                    <a:lumMod val="85000"/>
                    <a:lumOff val="15000"/>
                  </a:srgbClr>
                </a:solidFill>
              </a:rPr>
            </a:br>
            <a:r>
              <a:rPr lang="en-US" sz="2700" b="1" dirty="0">
                <a:solidFill>
                  <a:srgbClr val="000000">
                    <a:lumMod val="85000"/>
                    <a:lumOff val="15000"/>
                  </a:srgbClr>
                </a:solidFill>
              </a:rPr>
              <a:t>C. Educational changes </a:t>
            </a:r>
            <a:br>
              <a:rPr lang="en-US" sz="2700" b="1" dirty="0">
                <a:solidFill>
                  <a:srgbClr val="000000">
                    <a:lumMod val="85000"/>
                    <a:lumOff val="15000"/>
                  </a:srgbClr>
                </a:solidFill>
              </a:rPr>
            </a:br>
            <a:r>
              <a:rPr lang="en-US" sz="2700" b="1" dirty="0">
                <a:solidFill>
                  <a:srgbClr val="000000">
                    <a:lumMod val="85000"/>
                    <a:lumOff val="15000"/>
                  </a:srgbClr>
                </a:solidFill>
              </a:rPr>
              <a:t>D. Political </a:t>
            </a:r>
            <a:r>
              <a:rPr lang="en-US" sz="2700" b="1" dirty="0" smtClean="0">
                <a:solidFill>
                  <a:srgbClr val="000000">
                    <a:lumMod val="85000"/>
                    <a:lumOff val="15000"/>
                  </a:srgbClr>
                </a:solidFill>
              </a:rPr>
              <a:t>changes</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Communication </a:t>
            </a:r>
            <a:r>
              <a:rPr lang="en-US" sz="2700" b="1" dirty="0" smtClean="0">
                <a:solidFill>
                  <a:srgbClr val="000000">
                    <a:lumMod val="85000"/>
                    <a:lumOff val="15000"/>
                  </a:srgbClr>
                </a:solidFill>
              </a:rPr>
              <a:t>technology and innovations greatly transform China from a poor, weak, and disconnected country into an economic better off, strong and fully connected nation. </a:t>
            </a:r>
            <a:br>
              <a:rPr lang="en-US" sz="2700" b="1" dirty="0" smtClean="0">
                <a:solidFill>
                  <a:srgbClr val="000000">
                    <a:lumMod val="85000"/>
                    <a:lumOff val="15000"/>
                  </a:srgbClr>
                </a:solidFill>
              </a:rPr>
            </a:b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smtClean="0">
                <a:solidFill>
                  <a:srgbClr val="000000">
                    <a:lumMod val="85000"/>
                    <a:lumOff val="15000"/>
                  </a:srgbClr>
                </a:solidFill>
              </a:rPr>
              <a:t>At the social level, communication technology, e.g.,  helps Chinese people make tremendous changes in society, making it a highly connected society; helping China become the second largest economic power in the world. China’s education is making great progress and political changes are also highly </a:t>
            </a:r>
            <a:r>
              <a:rPr lang="en-US" sz="2700" b="1" dirty="0" smtClean="0">
                <a:solidFill>
                  <a:srgbClr val="000000">
                    <a:lumMod val="85000"/>
                    <a:lumOff val="15000"/>
                  </a:srgbClr>
                </a:solidFill>
              </a:rPr>
              <a:t>observable (major problems remain).   </a:t>
            </a:r>
            <a:r>
              <a:rPr lang="en-US" sz="3600" dirty="0" smtClean="0"/>
              <a:t/>
            </a:r>
            <a:br>
              <a:rPr lang="en-US" sz="3600" dirty="0" smtClean="0"/>
            </a:br>
            <a:endParaRPr lang="en-US" sz="3600" dirty="0"/>
          </a:p>
        </p:txBody>
      </p:sp>
      <p:sp>
        <p:nvSpPr>
          <p:cNvPr id="3" name="Subtitle 2"/>
          <p:cNvSpPr>
            <a:spLocks noGrp="1"/>
          </p:cNvSpPr>
          <p:nvPr>
            <p:ph type="subTitle" idx="1"/>
          </p:nvPr>
        </p:nvSpPr>
        <p:spPr>
          <a:xfrm flipV="1">
            <a:off x="940084" y="5992571"/>
            <a:ext cx="10040903" cy="464736"/>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966" y="68815"/>
            <a:ext cx="4139739" cy="3198087"/>
          </a:xfrm>
          <a:prstGeom prst="rect">
            <a:avLst/>
          </a:prstGeom>
        </p:spPr>
      </p:pic>
    </p:spTree>
    <p:extLst>
      <p:ext uri="{BB962C8B-B14F-4D97-AF65-F5344CB8AC3E}">
        <p14:creationId xmlns:p14="http://schemas.microsoft.com/office/powerpoint/2010/main" val="413409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709" y="1454727"/>
            <a:ext cx="10764982" cy="4506554"/>
          </a:xfrm>
        </p:spPr>
        <p:txBody>
          <a:bodyPr>
            <a:normAutofit fontScale="90000"/>
          </a:bodyPr>
          <a:lstStyle/>
          <a:p>
            <a:r>
              <a:rPr lang="en-US" sz="2700" b="1" dirty="0" smtClean="0">
                <a:solidFill>
                  <a:srgbClr val="000000">
                    <a:lumMod val="85000"/>
                    <a:lumOff val="15000"/>
                  </a:srgbClr>
                </a:solidFill>
              </a:rPr>
              <a:t>Communication technology impacts on social changes </a:t>
            </a:r>
            <a:r>
              <a:rPr lang="en-US" sz="2700" dirty="0" smtClean="0">
                <a:solidFill>
                  <a:srgbClr val="000000">
                    <a:lumMod val="85000"/>
                    <a:lumOff val="15000"/>
                  </a:srgbClr>
                </a:solidFill>
              </a:rPr>
              <a:t/>
            </a:r>
            <a:br>
              <a:rPr lang="en-US" sz="2700" dirty="0" smtClean="0">
                <a:solidFill>
                  <a:srgbClr val="000000">
                    <a:lumMod val="85000"/>
                    <a:lumOff val="15000"/>
                  </a:srgbClr>
                </a:solidFill>
              </a:rPr>
            </a:br>
            <a:r>
              <a:rPr lang="en-US" sz="2700" dirty="0" smtClean="0">
                <a:solidFill>
                  <a:srgbClr val="000000">
                    <a:lumMod val="85000"/>
                    <a:lumOff val="15000"/>
                  </a:srgbClr>
                </a:solidFill>
              </a:rPr>
              <a:t/>
            </a:r>
            <a:br>
              <a:rPr lang="en-US" sz="2700" dirty="0" smtClean="0">
                <a:solidFill>
                  <a:srgbClr val="000000">
                    <a:lumMod val="85000"/>
                    <a:lumOff val="15000"/>
                  </a:srgbClr>
                </a:solidFill>
              </a:rPr>
            </a:br>
            <a:r>
              <a:rPr lang="en-US" sz="2700" dirty="0" smtClean="0">
                <a:solidFill>
                  <a:srgbClr val="000000">
                    <a:lumMod val="85000"/>
                    <a:lumOff val="15000"/>
                  </a:srgbClr>
                </a:solidFill>
              </a:rPr>
              <a:t/>
            </a:r>
            <a:br>
              <a:rPr lang="en-US" sz="2700" dirty="0" smtClean="0">
                <a:solidFill>
                  <a:srgbClr val="000000">
                    <a:lumMod val="85000"/>
                    <a:lumOff val="15000"/>
                  </a:srgbClr>
                </a:solidFill>
              </a:rPr>
            </a:br>
            <a:r>
              <a:rPr lang="en-US" sz="2700" dirty="0">
                <a:solidFill>
                  <a:srgbClr val="000000">
                    <a:lumMod val="85000"/>
                    <a:lumOff val="15000"/>
                  </a:srgbClr>
                </a:solidFill>
              </a:rPr>
              <a:t/>
            </a:r>
            <a:br>
              <a:rPr lang="en-US" sz="2700" dirty="0">
                <a:solidFill>
                  <a:srgbClr val="000000">
                    <a:lumMod val="85000"/>
                    <a:lumOff val="15000"/>
                  </a:srgbClr>
                </a:solidFill>
              </a:rPr>
            </a:br>
            <a:r>
              <a:rPr lang="en-US" sz="2700" b="1" dirty="0" smtClean="0">
                <a:solidFill>
                  <a:srgbClr val="000000">
                    <a:lumMod val="85000"/>
                    <a:lumOff val="15000"/>
                  </a:srgbClr>
                </a:solidFill>
              </a:rPr>
              <a:t>Chinese people jumped over some technological stages: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Many people who never used landline phones started using cell phones directly</a:t>
            </a:r>
            <a:br>
              <a:rPr lang="en-US" sz="2700" b="1" dirty="0" smtClean="0">
                <a:solidFill>
                  <a:srgbClr val="000000">
                    <a:lumMod val="85000"/>
                    <a:lumOff val="15000"/>
                  </a:srgbClr>
                </a:solidFill>
              </a:rPr>
            </a:br>
            <a:r>
              <a:rPr lang="en-US" sz="2700" b="1" dirty="0" smtClean="0">
                <a:solidFill>
                  <a:srgbClr val="000000">
                    <a:lumMod val="85000"/>
                    <a:lumOff val="15000"/>
                  </a:srgbClr>
                </a:solidFill>
              </a:rPr>
              <a:t>Many people who never used VCD started using DVD directly</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Many people who never used computer to search on the Internet started directly online via smartphone</a:t>
            </a:r>
            <a:br>
              <a:rPr lang="en-US" sz="2700" b="1" dirty="0" smtClean="0">
                <a:solidFill>
                  <a:srgbClr val="000000">
                    <a:lumMod val="85000"/>
                    <a:lumOff val="15000"/>
                  </a:srgbClr>
                </a:solidFill>
              </a:rPr>
            </a:br>
            <a:r>
              <a:rPr lang="en-US" sz="2700" b="1" dirty="0" smtClean="0">
                <a:solidFill>
                  <a:srgbClr val="000000">
                    <a:lumMod val="85000"/>
                    <a:lumOff val="15000"/>
                  </a:srgbClr>
                </a:solidFill>
              </a:rPr>
              <a:t>Many people who never used computer to send emails started sending messages through </a:t>
            </a:r>
            <a:r>
              <a:rPr lang="en-US" sz="2700" b="1" dirty="0" smtClean="0">
                <a:solidFill>
                  <a:srgbClr val="000000">
                    <a:lumMod val="85000"/>
                    <a:lumOff val="15000"/>
                  </a:srgbClr>
                </a:solidFill>
              </a:rPr>
              <a:t>WeChat</a:t>
            </a:r>
            <a:r>
              <a:rPr lang="en-US" sz="2000" dirty="0" smtClean="0">
                <a:solidFill>
                  <a:srgbClr val="000000">
                    <a:lumMod val="85000"/>
                    <a:lumOff val="15000"/>
                  </a:srgbClr>
                </a:solidFill>
              </a:rPr>
              <a:t/>
            </a:r>
            <a:br>
              <a:rPr lang="en-US" sz="2000" dirty="0" smtClean="0">
                <a:solidFill>
                  <a:srgbClr val="000000">
                    <a:lumMod val="85000"/>
                    <a:lumOff val="15000"/>
                  </a:srgbClr>
                </a:solidFill>
              </a:rPr>
            </a:br>
            <a:endParaRPr lang="en-US" sz="3600" dirty="0"/>
          </a:p>
        </p:txBody>
      </p:sp>
      <p:sp>
        <p:nvSpPr>
          <p:cNvPr id="3" name="Subtitle 2"/>
          <p:cNvSpPr>
            <a:spLocks noGrp="1"/>
          </p:cNvSpPr>
          <p:nvPr>
            <p:ph type="subTitle" idx="1"/>
          </p:nvPr>
        </p:nvSpPr>
        <p:spPr>
          <a:xfrm flipV="1">
            <a:off x="940084" y="5992571"/>
            <a:ext cx="10040903" cy="464736"/>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706" y="241069"/>
            <a:ext cx="4383258" cy="3059083"/>
          </a:xfrm>
          <a:prstGeom prst="rect">
            <a:avLst/>
          </a:prstGeom>
        </p:spPr>
      </p:pic>
    </p:spTree>
    <p:extLst>
      <p:ext uri="{BB962C8B-B14F-4D97-AF65-F5344CB8AC3E}">
        <p14:creationId xmlns:p14="http://schemas.microsoft.com/office/powerpoint/2010/main" val="3691784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885" y="448887"/>
            <a:ext cx="10839796" cy="5660968"/>
          </a:xfrm>
        </p:spPr>
        <p:txBody>
          <a:bodyPr>
            <a:noAutofit/>
          </a:bodyPr>
          <a:lstStyle/>
          <a:p>
            <a:r>
              <a:rPr lang="en-US" sz="2400" b="1" dirty="0">
                <a:solidFill>
                  <a:srgbClr val="000000">
                    <a:lumMod val="85000"/>
                    <a:lumOff val="15000"/>
                  </a:srgbClr>
                </a:solidFill>
              </a:rPr>
              <a:t/>
            </a:r>
            <a:br>
              <a:rPr lang="en-US" sz="2400" b="1" dirty="0">
                <a:solidFill>
                  <a:srgbClr val="000000">
                    <a:lumMod val="85000"/>
                    <a:lumOff val="15000"/>
                  </a:srgbClr>
                </a:solidFill>
              </a:rPr>
            </a:br>
            <a:r>
              <a:rPr lang="en-US" sz="2400" b="1" dirty="0" smtClean="0">
                <a:solidFill>
                  <a:srgbClr val="000000">
                    <a:lumMod val="85000"/>
                    <a:lumOff val="15000"/>
                  </a:srgbClr>
                </a:solidFill>
              </a:rPr>
              <a:t>A</a:t>
            </a:r>
            <a:r>
              <a:rPr lang="en-US" sz="2400" b="1" dirty="0">
                <a:solidFill>
                  <a:srgbClr val="000000">
                    <a:lumMod val="85000"/>
                    <a:lumOff val="15000"/>
                  </a:srgbClr>
                </a:solidFill>
              </a:rPr>
              <a:t>. Social </a:t>
            </a:r>
            <a:r>
              <a:rPr lang="en-US" sz="2400" b="1" dirty="0" smtClean="0">
                <a:solidFill>
                  <a:srgbClr val="000000">
                    <a:lumMod val="85000"/>
                    <a:lumOff val="15000"/>
                  </a:srgbClr>
                </a:solidFill>
              </a:rPr>
              <a:t>changes</a:t>
            </a:r>
            <a:br>
              <a:rPr lang="en-US" sz="2400" b="1" dirty="0" smtClean="0">
                <a:solidFill>
                  <a:srgbClr val="000000">
                    <a:lumMod val="85000"/>
                    <a:lumOff val="15000"/>
                  </a:srgbClr>
                </a:solidFill>
              </a:rPr>
            </a:br>
            <a:r>
              <a:rPr lang="en-US" sz="2400" b="1" dirty="0">
                <a:solidFill>
                  <a:srgbClr val="000000">
                    <a:lumMod val="85000"/>
                    <a:lumOff val="15000"/>
                  </a:srgbClr>
                </a:solidFill>
              </a:rPr>
              <a:t/>
            </a:r>
            <a:br>
              <a:rPr lang="en-US" sz="2400" b="1" dirty="0">
                <a:solidFill>
                  <a:srgbClr val="000000">
                    <a:lumMod val="85000"/>
                    <a:lumOff val="15000"/>
                  </a:srgbClr>
                </a:solidFill>
              </a:rPr>
            </a:br>
            <a:r>
              <a:rPr lang="en-US" sz="2400" b="1" dirty="0" smtClean="0">
                <a:solidFill>
                  <a:srgbClr val="000000">
                    <a:lumMod val="85000"/>
                    <a:lumOff val="15000"/>
                  </a:srgbClr>
                </a:solidFill>
              </a:rPr>
              <a:t>Communication technology greatly helps people get data,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information</a:t>
            </a:r>
            <a:r>
              <a:rPr lang="en-US" sz="2400" b="1" dirty="0" smtClean="0">
                <a:solidFill>
                  <a:srgbClr val="000000">
                    <a:lumMod val="85000"/>
                    <a:lumOff val="15000"/>
                  </a:srgbClr>
                </a:solidFill>
              </a:rPr>
              <a:t>, </a:t>
            </a:r>
            <a:r>
              <a:rPr lang="en-US" sz="2400" b="1" dirty="0" smtClean="0">
                <a:solidFill>
                  <a:srgbClr val="000000">
                    <a:lumMod val="85000"/>
                    <a:lumOff val="15000"/>
                  </a:srgbClr>
                </a:solidFill>
              </a:rPr>
              <a:t>knowledge </a:t>
            </a:r>
            <a:r>
              <a:rPr lang="en-US" sz="2400" b="1" dirty="0" smtClean="0">
                <a:solidFill>
                  <a:srgbClr val="000000">
                    <a:lumMod val="85000"/>
                    <a:lumOff val="15000"/>
                  </a:srgbClr>
                </a:solidFill>
              </a:rPr>
              <a:t>and wisdom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A scholar described how people are involved with </a:t>
            </a:r>
            <a:r>
              <a:rPr lang="en-US" sz="2400" b="1" dirty="0" smtClean="0">
                <a:solidFill>
                  <a:srgbClr val="000000">
                    <a:lumMod val="85000"/>
                    <a:lumOff val="15000"/>
                  </a:srgbClr>
                </a:solidFill>
              </a:rPr>
              <a:t>WeChat</a:t>
            </a:r>
            <a:r>
              <a:rPr lang="en-US" sz="2400" b="1" dirty="0" smtClean="0">
                <a:solidFill>
                  <a:srgbClr val="000000">
                    <a:lumMod val="85000"/>
                    <a:lumOff val="15000"/>
                  </a:srgbClr>
                </a:solidFill>
              </a:rPr>
              <a:t>: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a:t>
            </a:r>
            <a:r>
              <a:rPr lang="en-US" sz="2400" b="1" dirty="0" smtClean="0">
                <a:solidFill>
                  <a:srgbClr val="000000">
                    <a:lumMod val="85000"/>
                    <a:lumOff val="15000"/>
                  </a:srgbClr>
                </a:solidFill>
              </a:rPr>
              <a:t>At every point of </a:t>
            </a:r>
            <a:r>
              <a:rPr lang="en-US" sz="2400" b="1" dirty="0" smtClean="0">
                <a:solidFill>
                  <a:srgbClr val="000000">
                    <a:lumMod val="85000"/>
                    <a:lumOff val="15000"/>
                  </a:srgbClr>
                </a:solidFill>
              </a:rPr>
              <a:t>your </a:t>
            </a:r>
            <a:r>
              <a:rPr lang="en-US" sz="2400" b="1" dirty="0" smtClean="0">
                <a:solidFill>
                  <a:srgbClr val="000000">
                    <a:lumMod val="85000"/>
                    <a:lumOff val="15000"/>
                  </a:srgbClr>
                </a:solidFill>
              </a:rPr>
              <a:t>daily contact with the world,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from </a:t>
            </a:r>
            <a:r>
              <a:rPr lang="en-US" sz="2400" b="1" dirty="0" smtClean="0">
                <a:solidFill>
                  <a:srgbClr val="000000">
                    <a:lumMod val="85000"/>
                    <a:lumOff val="15000"/>
                  </a:srgbClr>
                </a:solidFill>
              </a:rPr>
              <a:t>morning until night.” </a:t>
            </a:r>
            <a:br>
              <a:rPr lang="en-US" sz="2400" b="1" dirty="0" smtClean="0">
                <a:solidFill>
                  <a:srgbClr val="000000">
                    <a:lumMod val="85000"/>
                    <a:lumOff val="15000"/>
                  </a:srgbClr>
                </a:solidFill>
              </a:rPr>
            </a:br>
            <a:r>
              <a:rPr lang="en-US" sz="2400" b="1" dirty="0">
                <a:solidFill>
                  <a:srgbClr val="000000">
                    <a:lumMod val="85000"/>
                    <a:lumOff val="15000"/>
                  </a:srgbClr>
                </a:solidFill>
              </a:rPr>
              <a:t>	</a:t>
            </a:r>
            <a:br>
              <a:rPr lang="en-US" sz="2400" b="1" dirty="0">
                <a:solidFill>
                  <a:srgbClr val="000000">
                    <a:lumMod val="85000"/>
                    <a:lumOff val="15000"/>
                  </a:srgbClr>
                </a:solidFill>
              </a:rPr>
            </a:br>
            <a:r>
              <a:rPr lang="en-US" sz="2400" b="1" dirty="0">
                <a:solidFill>
                  <a:srgbClr val="000000">
                    <a:lumMod val="85000"/>
                    <a:lumOff val="15000"/>
                  </a:srgbClr>
                </a:solidFill>
              </a:rPr>
              <a:t>Impacts on social changes: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1</a:t>
            </a:r>
            <a:r>
              <a:rPr lang="en-US" sz="2400" b="1" dirty="0" smtClean="0">
                <a:solidFill>
                  <a:srgbClr val="000000">
                    <a:lumMod val="85000"/>
                    <a:lumOff val="15000"/>
                  </a:srgbClr>
                </a:solidFill>
              </a:rPr>
              <a:t>. A </a:t>
            </a:r>
            <a:r>
              <a:rPr lang="en-US" sz="2400" b="1" dirty="0">
                <a:solidFill>
                  <a:srgbClr val="000000">
                    <a:lumMod val="85000"/>
                    <a:lumOff val="15000"/>
                  </a:srgbClr>
                </a:solidFill>
              </a:rPr>
              <a:t>highly frequent social interaction; </a:t>
            </a:r>
            <a:br>
              <a:rPr lang="en-US" sz="2400" b="1" dirty="0">
                <a:solidFill>
                  <a:srgbClr val="000000">
                    <a:lumMod val="85000"/>
                    <a:lumOff val="15000"/>
                  </a:srgbClr>
                </a:solidFill>
              </a:rPr>
            </a:br>
            <a:r>
              <a:rPr lang="en-US" sz="2400" b="1" dirty="0" smtClean="0">
                <a:solidFill>
                  <a:srgbClr val="000000">
                    <a:lumMod val="85000"/>
                    <a:lumOff val="15000"/>
                  </a:srgbClr>
                </a:solidFill>
              </a:rPr>
              <a:t>2. More </a:t>
            </a:r>
            <a:r>
              <a:rPr lang="en-US" sz="2400" b="1" dirty="0">
                <a:solidFill>
                  <a:srgbClr val="000000">
                    <a:lumMod val="85000"/>
                    <a:lumOff val="15000"/>
                  </a:srgbClr>
                </a:solidFill>
              </a:rPr>
              <a:t>people are connected through a mobile device </a:t>
            </a:r>
            <a:r>
              <a:rPr lang="en-US" sz="2400" b="1" dirty="0" smtClean="0">
                <a:solidFill>
                  <a:srgbClr val="000000">
                    <a:lumMod val="85000"/>
                    <a:lumOff val="15000"/>
                  </a:srgbClr>
                </a:solidFill>
              </a:rPr>
              <a:t>; </a:t>
            </a:r>
            <a:r>
              <a:rPr lang="en-US" sz="2400" b="1" dirty="0">
                <a:solidFill>
                  <a:srgbClr val="000000">
                    <a:lumMod val="85000"/>
                    <a:lumOff val="15000"/>
                  </a:srgbClr>
                </a:solidFill>
              </a:rPr>
              <a:t/>
            </a:r>
            <a:br>
              <a:rPr lang="en-US" sz="2400" b="1" dirty="0">
                <a:solidFill>
                  <a:srgbClr val="000000">
                    <a:lumMod val="85000"/>
                    <a:lumOff val="15000"/>
                  </a:srgbClr>
                </a:solidFill>
              </a:rPr>
            </a:br>
            <a:r>
              <a:rPr lang="en-US" sz="2400" b="1" dirty="0" smtClean="0">
                <a:solidFill>
                  <a:srgbClr val="000000">
                    <a:lumMod val="85000"/>
                    <a:lumOff val="15000"/>
                  </a:srgbClr>
                </a:solidFill>
              </a:rPr>
              <a:t>3</a:t>
            </a:r>
            <a:r>
              <a:rPr lang="en-US" sz="2400" b="1" dirty="0" smtClean="0">
                <a:solidFill>
                  <a:srgbClr val="000000">
                    <a:lumMod val="85000"/>
                    <a:lumOff val="15000"/>
                  </a:srgbClr>
                </a:solidFill>
              </a:rPr>
              <a:t>. People </a:t>
            </a:r>
            <a:r>
              <a:rPr lang="en-US" sz="2400" b="1" dirty="0">
                <a:solidFill>
                  <a:srgbClr val="000000">
                    <a:lumMod val="85000"/>
                    <a:lumOff val="15000"/>
                  </a:srgbClr>
                </a:solidFill>
              </a:rPr>
              <a:t>tend to be socialized by opinion leaders; </a:t>
            </a:r>
            <a:br>
              <a:rPr lang="en-US" sz="2400" b="1" dirty="0">
                <a:solidFill>
                  <a:srgbClr val="000000">
                    <a:lumMod val="85000"/>
                    <a:lumOff val="15000"/>
                  </a:srgbClr>
                </a:solidFill>
              </a:rPr>
            </a:br>
            <a:r>
              <a:rPr lang="en-US" sz="2400" b="1" dirty="0" smtClean="0">
                <a:solidFill>
                  <a:srgbClr val="000000">
                    <a:lumMod val="85000"/>
                    <a:lumOff val="15000"/>
                  </a:srgbClr>
                </a:solidFill>
              </a:rPr>
              <a:t>4. High </a:t>
            </a:r>
            <a:r>
              <a:rPr lang="en-US" sz="2400" b="1" dirty="0">
                <a:solidFill>
                  <a:srgbClr val="000000">
                    <a:lumMod val="85000"/>
                    <a:lumOff val="15000"/>
                  </a:srgbClr>
                </a:solidFill>
              </a:rPr>
              <a:t>explosion of information challenges media users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     reducing </a:t>
            </a:r>
            <a:r>
              <a:rPr lang="en-US" sz="2400" b="1" dirty="0" smtClean="0">
                <a:solidFill>
                  <a:srgbClr val="000000">
                    <a:lumMod val="85000"/>
                    <a:lumOff val="15000"/>
                  </a:srgbClr>
                </a:solidFill>
              </a:rPr>
              <a:t>the </a:t>
            </a:r>
            <a:r>
              <a:rPr lang="en-US" sz="2400" b="1" dirty="0" smtClean="0">
                <a:solidFill>
                  <a:srgbClr val="000000">
                    <a:lumMod val="85000"/>
                    <a:lumOff val="15000"/>
                  </a:srgbClr>
                </a:solidFill>
              </a:rPr>
              <a:t>differences </a:t>
            </a:r>
            <a:r>
              <a:rPr lang="en-US" sz="2400" b="1" dirty="0" smtClean="0">
                <a:solidFill>
                  <a:srgbClr val="000000">
                    <a:lumMod val="85000"/>
                    <a:lumOff val="15000"/>
                  </a:srgbClr>
                </a:solidFill>
              </a:rPr>
              <a:t>between urban and rural areas; </a:t>
            </a:r>
            <a:br>
              <a:rPr lang="en-US" sz="2400" b="1" dirty="0" smtClean="0">
                <a:solidFill>
                  <a:srgbClr val="000000">
                    <a:lumMod val="85000"/>
                    <a:lumOff val="15000"/>
                  </a:srgbClr>
                </a:solidFill>
              </a:rPr>
            </a:br>
            <a:r>
              <a:rPr lang="en-US" sz="2400" b="1" dirty="0" smtClean="0">
                <a:solidFill>
                  <a:srgbClr val="000000">
                    <a:lumMod val="85000"/>
                    <a:lumOff val="15000"/>
                  </a:srgbClr>
                </a:solidFill>
              </a:rPr>
              <a:t>5</a:t>
            </a:r>
            <a:r>
              <a:rPr lang="en-US" sz="2400" b="1" dirty="0" smtClean="0">
                <a:solidFill>
                  <a:srgbClr val="000000">
                    <a:lumMod val="85000"/>
                    <a:lumOff val="15000"/>
                  </a:srgbClr>
                </a:solidFill>
              </a:rPr>
              <a:t>) Empowering minority like women, young and ethnic </a:t>
            </a:r>
            <a:r>
              <a:rPr lang="en-US" sz="2400" b="1" dirty="0" smtClean="0">
                <a:solidFill>
                  <a:srgbClr val="000000">
                    <a:lumMod val="85000"/>
                    <a:lumOff val="15000"/>
                  </a:srgbClr>
                </a:solidFill>
              </a:rPr>
              <a:t/>
            </a:r>
            <a:br>
              <a:rPr lang="en-US" sz="2400" b="1" dirty="0" smtClean="0">
                <a:solidFill>
                  <a:srgbClr val="000000">
                    <a:lumMod val="85000"/>
                    <a:lumOff val="15000"/>
                  </a:srgbClr>
                </a:solidFill>
              </a:rPr>
            </a:br>
            <a:r>
              <a:rPr lang="en-US" sz="2400" b="1" dirty="0">
                <a:solidFill>
                  <a:srgbClr val="000000">
                    <a:lumMod val="85000"/>
                    <a:lumOff val="15000"/>
                  </a:srgbClr>
                </a:solidFill>
              </a:rPr>
              <a:t> </a:t>
            </a:r>
            <a:r>
              <a:rPr lang="en-US" sz="2400" b="1" dirty="0" smtClean="0">
                <a:solidFill>
                  <a:srgbClr val="000000">
                    <a:lumMod val="85000"/>
                    <a:lumOff val="15000"/>
                  </a:srgbClr>
                </a:solidFill>
              </a:rPr>
              <a:t>    </a:t>
            </a:r>
            <a:r>
              <a:rPr lang="en-US" sz="2400" b="1" dirty="0" smtClean="0">
                <a:solidFill>
                  <a:srgbClr val="000000">
                    <a:lumMod val="85000"/>
                    <a:lumOff val="15000"/>
                  </a:srgbClr>
                </a:solidFill>
              </a:rPr>
              <a:t>groups </a:t>
            </a:r>
            <a:r>
              <a:rPr lang="en-US" sz="2400" b="1" dirty="0" smtClean="0">
                <a:solidFill>
                  <a:srgbClr val="000000">
                    <a:lumMod val="85000"/>
                    <a:lumOff val="15000"/>
                  </a:srgbClr>
                </a:solidFill>
              </a:rPr>
              <a:t>of </a:t>
            </a:r>
            <a:r>
              <a:rPr lang="en-US" sz="2400" b="1" dirty="0" smtClean="0">
                <a:solidFill>
                  <a:srgbClr val="000000">
                    <a:lumMod val="85000"/>
                    <a:lumOff val="15000"/>
                  </a:srgbClr>
                </a:solidFill>
              </a:rPr>
              <a:t>people</a:t>
            </a:r>
            <a:endParaRPr lang="en-US" sz="2400" b="1" dirty="0"/>
          </a:p>
        </p:txBody>
      </p:sp>
      <p:sp>
        <p:nvSpPr>
          <p:cNvPr id="3" name="Subtitle 2"/>
          <p:cNvSpPr>
            <a:spLocks noGrp="1"/>
          </p:cNvSpPr>
          <p:nvPr>
            <p:ph type="subTitle" idx="1"/>
          </p:nvPr>
        </p:nvSpPr>
        <p:spPr>
          <a:xfrm flipV="1">
            <a:off x="940084" y="5992571"/>
            <a:ext cx="10040903" cy="464736"/>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845" y="216130"/>
            <a:ext cx="3783036" cy="6118167"/>
          </a:xfrm>
          <a:prstGeom prst="rect">
            <a:avLst/>
          </a:prstGeom>
        </p:spPr>
      </p:pic>
    </p:spTree>
    <p:extLst>
      <p:ext uri="{BB962C8B-B14F-4D97-AF65-F5344CB8AC3E}">
        <p14:creationId xmlns:p14="http://schemas.microsoft.com/office/powerpoint/2010/main" val="3172934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451" y="758952"/>
            <a:ext cx="10665229" cy="5325964"/>
          </a:xfrm>
        </p:spPr>
        <p:txBody>
          <a:bodyPr>
            <a:normAutofit fontScale="90000"/>
          </a:bodyPr>
          <a:lstStyle/>
          <a:p>
            <a:r>
              <a:rPr lang="en-US" sz="2200" b="1" dirty="0">
                <a:solidFill>
                  <a:srgbClr val="000000">
                    <a:lumMod val="85000"/>
                    <a:lumOff val="15000"/>
                  </a:srgbClr>
                </a:solidFill>
              </a:rPr>
              <a:t/>
            </a:r>
            <a:br>
              <a:rPr lang="en-US" sz="2200" b="1" dirty="0">
                <a:solidFill>
                  <a:srgbClr val="000000">
                    <a:lumMod val="85000"/>
                    <a:lumOff val="15000"/>
                  </a:srgbClr>
                </a:solidFill>
              </a:rPr>
            </a:br>
            <a:r>
              <a:rPr lang="en-US" sz="2700" b="1" dirty="0">
                <a:solidFill>
                  <a:srgbClr val="000000">
                    <a:lumMod val="85000"/>
                    <a:lumOff val="15000"/>
                  </a:srgbClr>
                </a:solidFill>
              </a:rPr>
              <a:t>B. Economic changes  </a:t>
            </a:r>
            <a:br>
              <a:rPr lang="en-US" sz="2700" b="1" dirty="0">
                <a:solidFill>
                  <a:srgbClr val="000000">
                    <a:lumMod val="85000"/>
                    <a:lumOff val="15000"/>
                  </a:srgbClr>
                </a:solidFill>
              </a:rPr>
            </a:br>
            <a:r>
              <a:rPr lang="en-US" sz="2700" b="1" dirty="0" smtClean="0">
                <a:solidFill>
                  <a:srgbClr val="000000">
                    <a:lumMod val="85000"/>
                    <a:lumOff val="15000"/>
                  </a:srgbClr>
                </a:solidFill>
              </a:rPr>
              <a:t>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A </a:t>
            </a:r>
            <a:r>
              <a:rPr lang="en-US" sz="2700" b="1" dirty="0" smtClean="0">
                <a:solidFill>
                  <a:srgbClr val="000000">
                    <a:lumMod val="85000"/>
                    <a:lumOff val="15000"/>
                  </a:srgbClr>
                </a:solidFill>
              </a:rPr>
              <a:t>report of The Economist said that “Among all its services,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a:t>
            </a:r>
            <a:r>
              <a:rPr lang="en-US" sz="2700" b="1" dirty="0" smtClean="0">
                <a:solidFill>
                  <a:srgbClr val="000000">
                    <a:lumMod val="85000"/>
                    <a:lumOff val="15000"/>
                  </a:srgbClr>
                </a:solidFill>
              </a:rPr>
              <a:t>) it </a:t>
            </a:r>
            <a:r>
              <a:rPr lang="en-US" sz="2700" b="1" dirty="0" smtClean="0">
                <a:solidFill>
                  <a:srgbClr val="000000">
                    <a:lumMod val="85000"/>
                    <a:lumOff val="15000"/>
                  </a:srgbClr>
                </a:solidFill>
              </a:rPr>
              <a:t>is perhaps </a:t>
            </a:r>
            <a:r>
              <a:rPr lang="en-US" sz="2700" b="1" dirty="0" smtClean="0">
                <a:solidFill>
                  <a:srgbClr val="000000">
                    <a:lumMod val="85000"/>
                    <a:lumOff val="15000"/>
                  </a:srgbClr>
                </a:solidFill>
              </a:rPr>
              <a:t>its promise of a cashless economy,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a </a:t>
            </a:r>
            <a:r>
              <a:rPr lang="en-US" sz="2700" b="1" dirty="0" smtClean="0">
                <a:solidFill>
                  <a:srgbClr val="000000">
                    <a:lumMod val="85000"/>
                    <a:lumOff val="15000"/>
                  </a:srgbClr>
                </a:solidFill>
              </a:rPr>
              <a:t>recurring dream of </a:t>
            </a:r>
            <a:r>
              <a:rPr lang="en-US" sz="2700" b="1" dirty="0" smtClean="0">
                <a:solidFill>
                  <a:srgbClr val="000000">
                    <a:lumMod val="85000"/>
                    <a:lumOff val="15000"/>
                  </a:srgbClr>
                </a:solidFill>
              </a:rPr>
              <a:t>the Internet </a:t>
            </a:r>
            <a:r>
              <a:rPr lang="en-US" sz="2700" b="1" dirty="0" smtClean="0">
                <a:solidFill>
                  <a:srgbClr val="000000">
                    <a:lumMod val="85000"/>
                    <a:lumOff val="15000"/>
                  </a:srgbClr>
                </a:solidFill>
              </a:rPr>
              <a:t>age, that impresses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onlookers </a:t>
            </a:r>
            <a:r>
              <a:rPr lang="en-US" sz="2700" b="1" dirty="0" smtClean="0">
                <a:solidFill>
                  <a:srgbClr val="000000">
                    <a:lumMod val="85000"/>
                    <a:lumOff val="15000"/>
                  </a:srgbClr>
                </a:solidFill>
              </a:rPr>
              <a:t>the most</a:t>
            </a:r>
            <a:r>
              <a:rPr lang="en-US" sz="2700" b="1" dirty="0" smtClean="0">
                <a:solidFill>
                  <a:srgbClr val="000000">
                    <a:lumMod val="85000"/>
                    <a:lumOff val="15000"/>
                  </a:srgbClr>
                </a:solidFill>
              </a:rPr>
              <a:t>.”</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Chinese consumers use </a:t>
            </a: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to pay diverse services without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using cash, checks or credit cards.</a:t>
            </a:r>
            <a:br>
              <a:rPr lang="en-US" sz="2700" b="1" dirty="0" smtClean="0">
                <a:solidFill>
                  <a:srgbClr val="000000">
                    <a:lumMod val="85000"/>
                    <a:lumOff val="15000"/>
                  </a:srgbClr>
                </a:solidFill>
              </a:rPr>
            </a:b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earned about $1.8 billion in revenues last year.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could be worth over $80 billion. </a:t>
            </a:r>
            <a:br>
              <a:rPr lang="en-US" sz="2700" b="1" dirty="0" smtClean="0">
                <a:solidFill>
                  <a:srgbClr val="000000">
                    <a:lumMod val="85000"/>
                    <a:lumOff val="15000"/>
                  </a:srgbClr>
                </a:solidFill>
              </a:rPr>
            </a:b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smtClean="0">
                <a:solidFill>
                  <a:srgbClr val="000000">
                    <a:lumMod val="85000"/>
                    <a:lumOff val="15000"/>
                  </a:srgbClr>
                </a:solidFill>
              </a:rPr>
              <a:t>“Three years ago, very few people bought things using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but now </a:t>
            </a:r>
            <a:r>
              <a:rPr lang="en-US" sz="2700" b="1" dirty="0" smtClean="0">
                <a:solidFill>
                  <a:srgbClr val="000000">
                    <a:lumMod val="85000"/>
                    <a:lumOff val="15000"/>
                  </a:srgbClr>
                </a:solidFill>
              </a:rPr>
              <a:t>roughly </a:t>
            </a:r>
            <a:r>
              <a:rPr lang="en-US" sz="2700" b="1" dirty="0" smtClean="0">
                <a:solidFill>
                  <a:srgbClr val="000000">
                    <a:lumMod val="85000"/>
                    <a:lumOff val="15000"/>
                  </a:srgbClr>
                </a:solidFill>
              </a:rPr>
              <a:t>a third of its users are making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regular </a:t>
            </a:r>
            <a:r>
              <a:rPr lang="en-US" sz="2700" b="1" dirty="0" smtClean="0">
                <a:solidFill>
                  <a:srgbClr val="000000">
                    <a:lumMod val="85000"/>
                    <a:lumOff val="15000"/>
                  </a:srgbClr>
                </a:solidFill>
              </a:rPr>
              <a:t>e-commerce purchases directly</a:t>
            </a:r>
            <a:r>
              <a:rPr lang="en-US" sz="2700" b="1" dirty="0" smtClean="0">
                <a:solidFill>
                  <a:srgbClr val="000000">
                    <a:lumMod val="85000"/>
                    <a:lumOff val="15000"/>
                  </a:srgbClr>
                </a:solidFill>
              </a:rPr>
              <a:t>.”</a:t>
            </a:r>
            <a:endParaRPr lang="en-US" sz="3600" b="1" dirty="0"/>
          </a:p>
        </p:txBody>
      </p:sp>
      <p:sp>
        <p:nvSpPr>
          <p:cNvPr id="3" name="Subtitle 2"/>
          <p:cNvSpPr>
            <a:spLocks noGrp="1"/>
          </p:cNvSpPr>
          <p:nvPr>
            <p:ph type="subTitle" idx="1"/>
          </p:nvPr>
        </p:nvSpPr>
        <p:spPr>
          <a:xfrm flipV="1">
            <a:off x="940084" y="6084915"/>
            <a:ext cx="10040903" cy="372391"/>
          </a:xfrm>
        </p:spPr>
        <p:txBody>
          <a:bodyPr>
            <a:normAutofit fontScale="92500" lnSpcReduction="1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097" y="157942"/>
            <a:ext cx="3665913" cy="5834629"/>
          </a:xfrm>
          <a:prstGeom prst="rect">
            <a:avLst/>
          </a:prstGeom>
        </p:spPr>
      </p:pic>
    </p:spTree>
    <p:extLst>
      <p:ext uri="{BB962C8B-B14F-4D97-AF65-F5344CB8AC3E}">
        <p14:creationId xmlns:p14="http://schemas.microsoft.com/office/powerpoint/2010/main" val="3458687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145" y="758951"/>
            <a:ext cx="10407535" cy="5547255"/>
          </a:xfrm>
        </p:spPr>
        <p:txBody>
          <a:bodyPr>
            <a:normAutofit fontScale="90000"/>
          </a:bodyPr>
          <a:lstStyle/>
          <a:p>
            <a:r>
              <a:rPr lang="en-US" sz="2700" b="1" dirty="0" smtClean="0">
                <a:solidFill>
                  <a:srgbClr val="000000">
                    <a:lumMod val="85000"/>
                    <a:lumOff val="15000"/>
                  </a:srgbClr>
                </a:solidFill>
              </a:rPr>
              <a:t>C. Educational changes </a:t>
            </a: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smtClean="0">
                <a:solidFill>
                  <a:srgbClr val="000000">
                    <a:lumMod val="85000"/>
                    <a:lumOff val="15000"/>
                  </a:srgbClr>
                </a:solidFill>
              </a:rPr>
              <a:t>With communication technology development, </a:t>
            </a: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helps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make changes in the area of education.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1) “</a:t>
            </a: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forum” links people across global to conduct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a:solidFill>
                  <a:srgbClr val="000000">
                    <a:lumMod val="85000"/>
                    <a:lumOff val="15000"/>
                  </a:srgbClr>
                </a:solidFill>
              </a:rPr>
              <a:t> </a:t>
            </a:r>
            <a:r>
              <a:rPr lang="en-US" sz="2700" b="1" dirty="0" smtClean="0">
                <a:solidFill>
                  <a:srgbClr val="000000">
                    <a:lumMod val="85000"/>
                    <a:lumOff val="15000"/>
                  </a:srgbClr>
                </a:solidFill>
              </a:rPr>
              <a:t>    </a:t>
            </a:r>
            <a:r>
              <a:rPr lang="en-US" sz="2700" b="1" dirty="0" smtClean="0">
                <a:solidFill>
                  <a:srgbClr val="000000">
                    <a:lumMod val="85000"/>
                    <a:lumOff val="15000"/>
                  </a:srgbClr>
                </a:solidFill>
              </a:rPr>
              <a:t>various seminars </a:t>
            </a:r>
            <a:r>
              <a:rPr lang="en-US" sz="2700" b="1" dirty="0" smtClean="0">
                <a:solidFill>
                  <a:srgbClr val="000000">
                    <a:lumMod val="85000"/>
                    <a:lumOff val="15000"/>
                  </a:srgbClr>
                </a:solidFill>
              </a:rPr>
              <a:t>and lectures.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2) </a:t>
            </a: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becomes a knowledge equalizer to share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a:solidFill>
                  <a:srgbClr val="000000">
                    <a:lumMod val="85000"/>
                    <a:lumOff val="15000"/>
                  </a:srgbClr>
                </a:solidFill>
              </a:rPr>
              <a:t> </a:t>
            </a:r>
            <a:r>
              <a:rPr lang="en-US" sz="2700" b="1" dirty="0" smtClean="0">
                <a:solidFill>
                  <a:srgbClr val="000000">
                    <a:lumMod val="85000"/>
                    <a:lumOff val="15000"/>
                  </a:srgbClr>
                </a:solidFill>
              </a:rPr>
              <a:t>    </a:t>
            </a:r>
            <a:r>
              <a:rPr lang="en-US" sz="2700" b="1" dirty="0" smtClean="0">
                <a:solidFill>
                  <a:srgbClr val="000000">
                    <a:lumMod val="85000"/>
                    <a:lumOff val="15000"/>
                  </a:srgbClr>
                </a:solidFill>
              </a:rPr>
              <a:t>knowledge and </a:t>
            </a:r>
            <a:r>
              <a:rPr lang="en-US" sz="2700" b="1" dirty="0" smtClean="0">
                <a:solidFill>
                  <a:srgbClr val="000000">
                    <a:lumMod val="85000"/>
                    <a:lumOff val="15000"/>
                  </a:srgbClr>
                </a:solidFill>
              </a:rPr>
              <a:t>build knowledge</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3) </a:t>
            </a: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helps people recognize education opportunities </a:t>
            </a:r>
            <a:br>
              <a:rPr lang="en-US" sz="2700" b="1" dirty="0" smtClean="0">
                <a:solidFill>
                  <a:srgbClr val="000000">
                    <a:lumMod val="85000"/>
                    <a:lumOff val="15000"/>
                  </a:srgbClr>
                </a:solidFill>
              </a:rPr>
            </a:br>
            <a:r>
              <a:rPr lang="en-US" sz="2700" b="1" dirty="0">
                <a:solidFill>
                  <a:srgbClr val="000000">
                    <a:lumMod val="85000"/>
                    <a:lumOff val="15000"/>
                  </a:srgbClr>
                </a:solidFill>
              </a:rPr>
              <a:t> </a:t>
            </a:r>
            <a:r>
              <a:rPr lang="en-US" sz="2700" b="1" dirty="0" smtClean="0">
                <a:solidFill>
                  <a:srgbClr val="000000">
                    <a:lumMod val="85000"/>
                    <a:lumOff val="15000"/>
                  </a:srgbClr>
                </a:solidFill>
              </a:rPr>
              <a:t>    and take advantage of it</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4) </a:t>
            </a:r>
            <a:r>
              <a:rPr lang="en-US" sz="2700" b="1" dirty="0" smtClean="0">
                <a:solidFill>
                  <a:srgbClr val="000000">
                    <a:lumMod val="85000"/>
                    <a:lumOff val="15000"/>
                  </a:srgbClr>
                </a:solidFill>
              </a:rPr>
              <a:t>WeChat helps </a:t>
            </a:r>
            <a:r>
              <a:rPr lang="en-US" sz="2700" b="1" dirty="0" smtClean="0">
                <a:solidFill>
                  <a:srgbClr val="000000">
                    <a:lumMod val="85000"/>
                    <a:lumOff val="15000"/>
                  </a:srgbClr>
                </a:solidFill>
              </a:rPr>
              <a:t>raise literacy level of Chinese users </a:t>
            </a:r>
            <a:r>
              <a:rPr lang="en-US" sz="2200" dirty="0" smtClean="0">
                <a:solidFill>
                  <a:srgbClr val="000000">
                    <a:lumMod val="85000"/>
                    <a:lumOff val="15000"/>
                  </a:srgbClr>
                </a:solidFill>
              </a:rPr>
              <a:t/>
            </a:r>
            <a:br>
              <a:rPr lang="en-US" sz="2200" dirty="0" smtClean="0">
                <a:solidFill>
                  <a:srgbClr val="000000">
                    <a:lumMod val="85000"/>
                    <a:lumOff val="15000"/>
                  </a:srgbClr>
                </a:solidFill>
              </a:rPr>
            </a:br>
            <a:r>
              <a:rPr lang="en-US" sz="2000" dirty="0">
                <a:solidFill>
                  <a:srgbClr val="000000">
                    <a:lumMod val="85000"/>
                    <a:lumOff val="15000"/>
                  </a:srgbClr>
                </a:solidFill>
              </a:rPr>
              <a:t/>
            </a:r>
            <a:br>
              <a:rPr lang="en-US" sz="2000" dirty="0">
                <a:solidFill>
                  <a:srgbClr val="000000">
                    <a:lumMod val="85000"/>
                    <a:lumOff val="15000"/>
                  </a:srgbClr>
                </a:solidFill>
              </a:rPr>
            </a:br>
            <a:endParaRPr lang="en-US" sz="3600" dirty="0"/>
          </a:p>
        </p:txBody>
      </p:sp>
      <p:sp>
        <p:nvSpPr>
          <p:cNvPr id="3" name="Subtitle 2"/>
          <p:cNvSpPr>
            <a:spLocks noGrp="1"/>
          </p:cNvSpPr>
          <p:nvPr>
            <p:ph type="subTitle" idx="1"/>
          </p:nvPr>
        </p:nvSpPr>
        <p:spPr>
          <a:xfrm flipV="1">
            <a:off x="940084" y="5992571"/>
            <a:ext cx="10040903" cy="464736"/>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285" y="268300"/>
            <a:ext cx="3782290" cy="6037906"/>
          </a:xfrm>
          <a:prstGeom prst="rect">
            <a:avLst/>
          </a:prstGeom>
        </p:spPr>
      </p:pic>
    </p:spTree>
    <p:extLst>
      <p:ext uri="{BB962C8B-B14F-4D97-AF65-F5344CB8AC3E}">
        <p14:creationId xmlns:p14="http://schemas.microsoft.com/office/powerpoint/2010/main" val="4062256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1" y="758951"/>
            <a:ext cx="10573789" cy="5384153"/>
          </a:xfrm>
        </p:spPr>
        <p:txBody>
          <a:bodyPr>
            <a:normAutofit fontScale="90000"/>
          </a:bodyPr>
          <a:lstStyle/>
          <a:p>
            <a:r>
              <a:rPr lang="en-US" sz="2000" dirty="0">
                <a:solidFill>
                  <a:srgbClr val="000000">
                    <a:lumMod val="85000"/>
                    <a:lumOff val="15000"/>
                  </a:srgbClr>
                </a:solidFill>
              </a:rPr>
              <a:t/>
            </a:r>
            <a:br>
              <a:rPr lang="en-US" sz="2000" dirty="0">
                <a:solidFill>
                  <a:srgbClr val="000000">
                    <a:lumMod val="85000"/>
                    <a:lumOff val="15000"/>
                  </a:srgbClr>
                </a:solidFill>
              </a:rPr>
            </a:br>
            <a:r>
              <a:rPr lang="en-US" sz="2700" b="1" dirty="0" smtClean="0">
                <a:solidFill>
                  <a:srgbClr val="000000">
                    <a:lumMod val="85000"/>
                    <a:lumOff val="15000"/>
                  </a:srgbClr>
                </a:solidFill>
              </a:rPr>
              <a:t>D. Political changes </a:t>
            </a:r>
            <a:r>
              <a:rPr lang="en-US" sz="2700" b="1" dirty="0">
                <a:solidFill>
                  <a:srgbClr val="000000">
                    <a:lumMod val="85000"/>
                    <a:lumOff val="15000"/>
                  </a:srgbClr>
                </a:solidFill>
              </a:rPr>
              <a:t/>
            </a:r>
            <a:br>
              <a:rPr lang="en-US" sz="2700" b="1" dirty="0">
                <a:solidFill>
                  <a:srgbClr val="000000">
                    <a:lumMod val="85000"/>
                    <a:lumOff val="15000"/>
                  </a:srgbClr>
                </a:solidFill>
              </a:rPr>
            </a:br>
            <a:r>
              <a:rPr lang="en-US" sz="2700" b="1" dirty="0" smtClean="0">
                <a:solidFill>
                  <a:srgbClr val="000000">
                    <a:lumMod val="85000"/>
                    <a:lumOff val="15000"/>
                  </a:srgbClr>
                </a:solidFill>
              </a:rPr>
              <a:t>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helps Chinese people voice their thoughts and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criticism over social </a:t>
            </a:r>
            <a:r>
              <a:rPr lang="en-US" sz="2700" b="1" dirty="0" smtClean="0">
                <a:solidFill>
                  <a:srgbClr val="000000">
                    <a:lumMod val="85000"/>
                    <a:lumOff val="15000"/>
                  </a:srgbClr>
                </a:solidFill>
              </a:rPr>
              <a:t>media, generating a huge impact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on </a:t>
            </a:r>
            <a:r>
              <a:rPr lang="en-US" sz="2700" b="1" dirty="0" smtClean="0">
                <a:solidFill>
                  <a:srgbClr val="000000">
                    <a:lumMod val="85000"/>
                    <a:lumOff val="15000"/>
                  </a:srgbClr>
                </a:solidFill>
              </a:rPr>
              <a:t>political changes.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helps catch corrupted officials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offers a significant platform to hear the public voice</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increases public political awareness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WeChat </a:t>
            </a:r>
            <a:r>
              <a:rPr lang="en-US" sz="2700" b="1" dirty="0" smtClean="0">
                <a:solidFill>
                  <a:srgbClr val="000000">
                    <a:lumMod val="85000"/>
                    <a:lumOff val="15000"/>
                  </a:srgbClr>
                </a:solidFill>
              </a:rPr>
              <a:t>let people criticize the political system, normally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they </a:t>
            </a:r>
            <a:r>
              <a:rPr lang="en-US" sz="2700" b="1" dirty="0" smtClean="0">
                <a:solidFill>
                  <a:srgbClr val="000000">
                    <a:lumMod val="85000"/>
                    <a:lumOff val="15000"/>
                  </a:srgbClr>
                </a:solidFill>
              </a:rPr>
              <a:t>could not. </a:t>
            </a:r>
            <a:r>
              <a:rPr lang="en-US" sz="2700" b="1" dirty="0" smtClean="0">
                <a:solidFill>
                  <a:srgbClr val="000000">
                    <a:lumMod val="85000"/>
                    <a:lumOff val="15000"/>
                  </a:srgbClr>
                </a:solidFill>
              </a:rPr>
              <a:t/>
            </a:r>
            <a:br>
              <a:rPr lang="en-US" sz="2700" b="1" dirty="0" smtClean="0">
                <a:solidFill>
                  <a:srgbClr val="000000">
                    <a:lumMod val="85000"/>
                    <a:lumOff val="15000"/>
                  </a:srgbClr>
                </a:solidFill>
              </a:rPr>
            </a:br>
            <a:r>
              <a:rPr lang="en-US" sz="2700" b="1" dirty="0" smtClean="0">
                <a:solidFill>
                  <a:srgbClr val="000000">
                    <a:lumMod val="85000"/>
                    <a:lumOff val="15000"/>
                  </a:srgbClr>
                </a:solidFill>
              </a:rPr>
              <a:t> </a:t>
            </a:r>
            <a:r>
              <a:rPr lang="en-US" sz="3600" dirty="0"/>
              <a:t/>
            </a:r>
            <a:br>
              <a:rPr lang="en-US" sz="3600" dirty="0"/>
            </a:br>
            <a:endParaRPr lang="en-US" sz="3600" dirty="0"/>
          </a:p>
        </p:txBody>
      </p:sp>
      <p:sp>
        <p:nvSpPr>
          <p:cNvPr id="3" name="Subtitle 2"/>
          <p:cNvSpPr>
            <a:spLocks noGrp="1"/>
          </p:cNvSpPr>
          <p:nvPr>
            <p:ph type="subTitle" idx="1"/>
          </p:nvPr>
        </p:nvSpPr>
        <p:spPr>
          <a:xfrm flipV="1">
            <a:off x="940084" y="5992571"/>
            <a:ext cx="10040903" cy="464736"/>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322" y="0"/>
            <a:ext cx="3855697" cy="6325985"/>
          </a:xfrm>
          <a:prstGeom prst="rect">
            <a:avLst/>
          </a:prstGeom>
        </p:spPr>
      </p:pic>
    </p:spTree>
    <p:extLst>
      <p:ext uri="{BB962C8B-B14F-4D97-AF65-F5344CB8AC3E}">
        <p14:creationId xmlns:p14="http://schemas.microsoft.com/office/powerpoint/2010/main" val="193639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a:t/>
            </a:r>
            <a:br>
              <a:rPr lang="en-US" sz="2400" dirty="0"/>
            </a:br>
            <a:r>
              <a:rPr lang="en-US" sz="2400" dirty="0" smtClean="0"/>
              <a:t/>
            </a:r>
            <a:br>
              <a:rPr lang="en-US" sz="2400" dirty="0" smtClean="0"/>
            </a:br>
            <a:r>
              <a:rPr lang="en-US" sz="2800" dirty="0"/>
              <a:t/>
            </a:r>
            <a:br>
              <a:rPr lang="en-US" sz="2800" dirty="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146"/>
          <a:stretch/>
        </p:blipFill>
        <p:spPr>
          <a:xfrm>
            <a:off x="2141232" y="1421476"/>
            <a:ext cx="7076339" cy="3948670"/>
          </a:xfrm>
          <a:prstGeom prst="rect">
            <a:avLst/>
          </a:prstGeom>
        </p:spPr>
      </p:pic>
    </p:spTree>
    <p:extLst>
      <p:ext uri="{BB962C8B-B14F-4D97-AF65-F5344CB8AC3E}">
        <p14:creationId xmlns:p14="http://schemas.microsoft.com/office/powerpoint/2010/main" val="4193403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fontScale="90000"/>
          </a:bodyPr>
          <a:lstStyle/>
          <a:p>
            <a:r>
              <a:rPr lang="en-US" sz="2700" b="1" dirty="0" smtClean="0"/>
              <a:t>A Case study of The Influence of Social Media on Chinese College Students’ Social Activism </a:t>
            </a:r>
            <a:br>
              <a:rPr lang="en-US" sz="2700" b="1" dirty="0" smtClean="0"/>
            </a:br>
            <a:r>
              <a:rPr lang="en-US" sz="2700" dirty="0" smtClean="0"/>
              <a:t/>
            </a:r>
            <a:br>
              <a:rPr lang="en-US" sz="2700" dirty="0" smtClean="0"/>
            </a:br>
            <a:r>
              <a:rPr lang="en-US" sz="2700" b="1" dirty="0" smtClean="0"/>
              <a:t>A study of 309 undergraduate students at a large university in Eastern China was used to answer research questions.</a:t>
            </a:r>
            <a:br>
              <a:rPr lang="en-US" sz="2700" b="1" dirty="0" smtClean="0"/>
            </a:br>
            <a:r>
              <a:rPr lang="en-US" sz="2700" b="1" dirty="0" smtClean="0"/>
              <a:t/>
            </a:r>
            <a:br>
              <a:rPr lang="en-US" sz="2700" b="1" dirty="0" smtClean="0"/>
            </a:br>
            <a:r>
              <a:rPr lang="en-US" sz="2700" b="1" dirty="0" smtClean="0"/>
              <a:t>The main purpose of this study is to examine which factor motivates people to get involved in social activism. </a:t>
            </a:r>
            <a:br>
              <a:rPr lang="en-US" sz="2700" b="1"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r>
              <a:rPr lang="en-US" sz="2400" dirty="0" smtClean="0"/>
              <a:t/>
            </a:r>
            <a:br>
              <a:rPr lang="en-US" sz="2400" dirty="0" smtClean="0"/>
            </a:br>
            <a:r>
              <a:rPr lang="en-US" sz="1300" dirty="0" smtClean="0"/>
              <a:t>*This case study is based on </a:t>
            </a:r>
            <a:r>
              <a:rPr lang="en-US" sz="1300" dirty="0" err="1" smtClean="0"/>
              <a:t>Xiaoting</a:t>
            </a:r>
            <a:r>
              <a:rPr lang="en-US" sz="1300" dirty="0" smtClean="0"/>
              <a:t> </a:t>
            </a:r>
            <a:r>
              <a:rPr lang="en-US" sz="1300" dirty="0" err="1" smtClean="0"/>
              <a:t>Gu’s</a:t>
            </a:r>
            <a:r>
              <a:rPr lang="en-US" sz="1300" dirty="0" smtClean="0"/>
              <a:t> </a:t>
            </a:r>
            <a:r>
              <a:rPr lang="en-US" sz="1300" smtClean="0"/>
              <a:t>master’s thesis. </a:t>
            </a:r>
            <a:r>
              <a:rPr lang="en-US" sz="2400" dirty="0" smtClean="0"/>
              <a:t/>
            </a:r>
            <a:br>
              <a:rPr lang="en-US" sz="2400" dirty="0" smtClean="0"/>
            </a:br>
            <a:r>
              <a:rPr lang="en-US" sz="2400" dirty="0"/>
              <a:t/>
            </a:r>
            <a:br>
              <a:rPr lang="en-US" sz="2400" dirty="0"/>
            </a:br>
            <a:r>
              <a:rPr lang="en-US" sz="2400" dirty="0"/>
              <a:t/>
            </a:r>
            <a:br>
              <a:rPr lang="en-US" sz="2400" dirty="0"/>
            </a:br>
            <a:r>
              <a:rPr lang="en-US" sz="2400" dirty="0" smtClean="0"/>
              <a:t/>
            </a:r>
            <a:br>
              <a:rPr lang="en-US" sz="2400" dirty="0" smtClean="0"/>
            </a:br>
            <a:r>
              <a:rPr lang="en-US" sz="2800" dirty="0"/>
              <a:t/>
            </a:r>
            <a:br>
              <a:rPr lang="en-US" sz="2800" dirty="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401079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0"/>
            <a:ext cx="11496502" cy="6267796"/>
          </a:xfrm>
          <a:prstGeom prst="rect">
            <a:avLst/>
          </a:prstGeom>
        </p:spPr>
      </p:pic>
    </p:spTree>
    <p:extLst>
      <p:ext uri="{BB962C8B-B14F-4D97-AF65-F5344CB8AC3E}">
        <p14:creationId xmlns:p14="http://schemas.microsoft.com/office/powerpoint/2010/main" val="2853776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fontScale="90000"/>
          </a:bodyPr>
          <a:lstStyle/>
          <a:p>
            <a:r>
              <a:rPr lang="en-US" sz="2700" b="1" dirty="0" smtClean="0"/>
              <a:t>Social media and Social activism </a:t>
            </a:r>
            <a:br>
              <a:rPr lang="en-US" sz="2700" b="1" dirty="0" smtClean="0"/>
            </a:br>
            <a:r>
              <a:rPr lang="en-US" sz="2700" b="1" dirty="0"/>
              <a:t/>
            </a:r>
            <a:br>
              <a:rPr lang="en-US" sz="2700" b="1" dirty="0"/>
            </a:br>
            <a:r>
              <a:rPr lang="en-US" sz="2700" b="1" dirty="0" err="1" smtClean="0"/>
              <a:t>Activism</a:t>
            </a:r>
            <a:r>
              <a:rPr lang="en-US" sz="2700" b="1" dirty="0" smtClean="0"/>
              <a:t> is defined as “the process by which groups of people exert pressure on organizations or other institutions to change policies, practices, or conditions that the activists find problematic” (Smith, 2005, p. 5) </a:t>
            </a:r>
            <a:br>
              <a:rPr lang="en-US" sz="2700" b="1" dirty="0" smtClean="0"/>
            </a:br>
            <a:r>
              <a:rPr lang="en-US" sz="2700" b="1" dirty="0" smtClean="0"/>
              <a:t/>
            </a:r>
            <a:br>
              <a:rPr lang="en-US" sz="2700" b="1" dirty="0" smtClean="0"/>
            </a:br>
            <a:r>
              <a:rPr lang="en-US" sz="2700" b="1" dirty="0" smtClean="0"/>
              <a:t>Yang (2010) defined online activism as contentious activities associated with the use of the Internet and other new communication technologies. </a:t>
            </a:r>
            <a:br>
              <a:rPr lang="en-US" sz="2700" b="1" dirty="0" smtClean="0"/>
            </a:br>
            <a:r>
              <a:rPr lang="en-US" sz="2700" b="1" dirty="0" smtClean="0"/>
              <a:t/>
            </a:r>
            <a:br>
              <a:rPr lang="en-US" sz="2700" b="1" dirty="0" smtClean="0"/>
            </a:br>
            <a:r>
              <a:rPr lang="en-US" sz="2700" b="1" dirty="0" smtClean="0"/>
              <a:t>Kent (2009) social media have several unique features: moderation, interactivity, interchangeability, propinquity, responsiveness, spontaneity, and dialogue. </a:t>
            </a:r>
            <a:br>
              <a:rPr lang="en-US" sz="2700" b="1" dirty="0" smtClean="0"/>
            </a:br>
            <a:r>
              <a:rPr lang="en-US" sz="2700" b="1" dirty="0"/>
              <a:t/>
            </a:r>
            <a:br>
              <a:rPr lang="en-US" sz="2700" b="1" dirty="0"/>
            </a:br>
            <a:r>
              <a:rPr lang="en-US" sz="2700" b="1" dirty="0" smtClean="0"/>
              <a:t>Chinese activist organizations take advantages of social media characteristics to use them to reach out to the public and let people participate in democratic processes.  </a:t>
            </a:r>
            <a:r>
              <a:rPr lang="en-US" sz="2000" dirty="0" smtClean="0"/>
              <a:t/>
            </a:r>
            <a:br>
              <a:rPr lang="en-US" sz="2000" dirty="0" smtClean="0"/>
            </a:br>
            <a:r>
              <a:rPr lang="en-US" sz="2000" dirty="0"/>
              <a:t/>
            </a:r>
            <a:br>
              <a:rPr lang="en-US" sz="2000" dirty="0"/>
            </a:br>
            <a:r>
              <a:rPr lang="en-US" sz="2000" dirty="0" smtClean="0"/>
              <a:t/>
            </a:r>
            <a:br>
              <a:rPr lang="en-US" sz="2000" dirty="0" smtClean="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38263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fontScale="90000"/>
          </a:bodyPr>
          <a:lstStyle/>
          <a:p>
            <a:r>
              <a:rPr lang="en-US" sz="2700" b="1" dirty="0" smtClean="0"/>
              <a:t>Chinese activism </a:t>
            </a:r>
            <a:br>
              <a:rPr lang="en-US" sz="2700" b="1" dirty="0" smtClean="0"/>
            </a:br>
            <a:r>
              <a:rPr lang="en-US" sz="2700" b="1" dirty="0"/>
              <a:t/>
            </a:r>
            <a:br>
              <a:rPr lang="en-US" sz="2700" b="1" dirty="0"/>
            </a:br>
            <a:r>
              <a:rPr lang="en-US" sz="2700" b="1" dirty="0" err="1" smtClean="0"/>
              <a:t>Activism</a:t>
            </a:r>
            <a:r>
              <a:rPr lang="en-US" sz="2700" b="1" dirty="0" smtClean="0"/>
              <a:t> in Western culture refers to rebellion, violence, revolt or overthrow of the government. </a:t>
            </a:r>
            <a:br>
              <a:rPr lang="en-US" sz="2700" b="1" dirty="0" smtClean="0"/>
            </a:br>
            <a:r>
              <a:rPr lang="en-US" sz="2700" b="1" dirty="0" smtClean="0"/>
              <a:t/>
            </a:r>
            <a:br>
              <a:rPr lang="en-US" sz="2700" b="1" dirty="0" smtClean="0"/>
            </a:br>
            <a:r>
              <a:rPr lang="en-US" sz="2700" b="1" dirty="0" smtClean="0"/>
              <a:t>In this study, however, activism in China has apolitical nature and is “issue-specific” and heralds “nonpartisan advocacy. </a:t>
            </a:r>
            <a:br>
              <a:rPr lang="en-US" sz="2700" b="1" dirty="0" smtClean="0"/>
            </a:br>
            <a:r>
              <a:rPr lang="en-US" sz="2700" b="1" dirty="0" smtClean="0"/>
              <a:t/>
            </a:r>
            <a:br>
              <a:rPr lang="en-US" sz="2700" b="1" dirty="0" smtClean="0"/>
            </a:br>
            <a:r>
              <a:rPr lang="en-US" sz="2700" b="1" dirty="0" smtClean="0"/>
              <a:t>The Chinese style activism mainly focuses on improving the society and making a better place in which human rights are respected and protected. </a:t>
            </a:r>
            <a:br>
              <a:rPr lang="en-US" sz="2700" b="1" dirty="0" smtClean="0"/>
            </a:br>
            <a:r>
              <a:rPr lang="en-US" sz="2700" b="1" dirty="0" smtClean="0"/>
              <a:t/>
            </a:r>
            <a:br>
              <a:rPr lang="en-US" sz="2700" b="1" dirty="0" smtClean="0"/>
            </a:br>
            <a:r>
              <a:rPr lang="en-US" sz="2700" b="1" dirty="0" smtClean="0"/>
              <a:t>In almost all cases, these Chinese activists do not advocate for any issues related to overthrowing the government or the Chinese Communist Party. </a:t>
            </a:r>
            <a:br>
              <a:rPr lang="en-US" sz="2700" b="1" dirty="0" smtClean="0"/>
            </a:br>
            <a:r>
              <a:rPr lang="en-US" sz="2700" b="1" dirty="0" smtClean="0"/>
              <a:t/>
            </a:r>
            <a:br>
              <a:rPr lang="en-US" sz="2700" b="1" dirty="0" smtClean="0"/>
            </a:br>
            <a:r>
              <a:rPr lang="en-US" sz="2700" b="1" dirty="0" smtClean="0"/>
              <a:t>We used the term of social activism to refer to having an issue-specific attitude and actively participating in popular social issues. </a:t>
            </a:r>
            <a:r>
              <a:rPr lang="en-US" sz="2400" dirty="0"/>
              <a:t/>
            </a:r>
            <a:br>
              <a:rPr lang="en-US" sz="2400" dirty="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760920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a:bodyPr>
          <a:lstStyle/>
          <a:p>
            <a:r>
              <a:rPr lang="en-US" sz="2400" b="1" dirty="0" smtClean="0"/>
              <a:t>Three research questions are proposed:</a:t>
            </a:r>
            <a:br>
              <a:rPr lang="en-US" sz="2400" b="1" dirty="0" smtClean="0"/>
            </a:br>
            <a:r>
              <a:rPr lang="en-US" sz="2400" b="1" dirty="0" smtClean="0"/>
              <a:t> </a:t>
            </a:r>
            <a:br>
              <a:rPr lang="en-US" sz="2400" b="1" dirty="0" smtClean="0"/>
            </a:br>
            <a:r>
              <a:rPr lang="en-US" sz="2400" b="1" dirty="0" smtClean="0"/>
              <a:t>1) Which motivation of using social media affects Chinese college students’ social activism? (socialization, entertainment, self-status seeking, &amp; information seeking)</a:t>
            </a:r>
            <a:br>
              <a:rPr lang="en-US" sz="2400" b="1" dirty="0" smtClean="0"/>
            </a:br>
            <a:r>
              <a:rPr lang="en-US" sz="2400" b="1" dirty="0" smtClean="0"/>
              <a:t/>
            </a:r>
            <a:br>
              <a:rPr lang="en-US" sz="2400" b="1" dirty="0" smtClean="0"/>
            </a:br>
            <a:r>
              <a:rPr lang="en-US" sz="2400" b="1" dirty="0" smtClean="0"/>
              <a:t>2) How does gender affect Chinese college students’ social activism?</a:t>
            </a:r>
            <a:br>
              <a:rPr lang="en-US" sz="2400" b="1" dirty="0" smtClean="0"/>
            </a:br>
            <a:r>
              <a:rPr lang="en-US" sz="2400" b="1" dirty="0" smtClean="0"/>
              <a:t/>
            </a:r>
            <a:br>
              <a:rPr lang="en-US" sz="2400" b="1" dirty="0" smtClean="0"/>
            </a:br>
            <a:r>
              <a:rPr lang="en-US" sz="2400" b="1" dirty="0" smtClean="0"/>
              <a:t>3) How does frequency of social media use affect Chinese college students’ social activism? </a:t>
            </a:r>
            <a:r>
              <a:rPr lang="en-US" sz="2000" dirty="0" smtClean="0"/>
              <a:t/>
            </a:r>
            <a:br>
              <a:rPr lang="en-US" sz="20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1503067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209587"/>
          </a:xfrm>
        </p:spPr>
        <p:txBody>
          <a:bodyPr>
            <a:normAutofit fontScale="90000"/>
          </a:bodyPr>
          <a:lstStyle/>
          <a:p>
            <a:r>
              <a:rPr lang="en-US" sz="2700" b="1" dirty="0" smtClean="0"/>
              <a:t>Methods </a:t>
            </a:r>
            <a:r>
              <a:rPr lang="en-US" sz="2700" dirty="0" smtClean="0"/>
              <a:t/>
            </a:r>
            <a:br>
              <a:rPr lang="en-US" sz="2700" dirty="0" smtClean="0"/>
            </a:br>
            <a:r>
              <a:rPr lang="en-US" sz="2700" dirty="0"/>
              <a:t/>
            </a:r>
            <a:br>
              <a:rPr lang="en-US" sz="2700" dirty="0"/>
            </a:br>
            <a:r>
              <a:rPr lang="en-US" sz="2700" b="1" dirty="0" smtClean="0"/>
              <a:t>A sample of 309 undergraduate students who enrolled in College English or Computer Science courses was used to investigate the research questions. </a:t>
            </a:r>
            <a:br>
              <a:rPr lang="en-US" sz="2700" b="1" dirty="0" smtClean="0"/>
            </a:br>
            <a:r>
              <a:rPr lang="en-US" sz="2700" b="1" dirty="0"/>
              <a:t/>
            </a:r>
            <a:br>
              <a:rPr lang="en-US" sz="2700" b="1" dirty="0"/>
            </a:br>
            <a:r>
              <a:rPr lang="en-US" sz="2700" b="1" dirty="0" smtClean="0"/>
              <a:t>The questionnaire contained three sections: 1) activism orientation scale; e.g. “donate money to a social activist group,” </a:t>
            </a:r>
            <a:r>
              <a:rPr lang="en-US" sz="2700" dirty="0" smtClean="0"/>
              <a:t>“try to change others’ minds about a social issue?” “Participate in a discussion groups designed to discuss a particular social issue?” </a:t>
            </a:r>
            <a:r>
              <a:rPr lang="en-US" sz="2700" b="1" dirty="0" smtClean="0"/>
              <a:t/>
            </a:r>
            <a:br>
              <a:rPr lang="en-US" sz="2700" b="1" dirty="0" smtClean="0"/>
            </a:br>
            <a:r>
              <a:rPr lang="en-US" sz="2700" b="1" dirty="0"/>
              <a:t/>
            </a:r>
            <a:br>
              <a:rPr lang="en-US" sz="2700" b="1" dirty="0"/>
            </a:br>
            <a:r>
              <a:rPr lang="en-US" sz="2700" b="1" dirty="0" smtClean="0"/>
              <a:t>2) 20 motivation statements of social media use; e.g. socialization </a:t>
            </a:r>
            <a:r>
              <a:rPr lang="en-US" sz="2700" dirty="0" smtClean="0"/>
              <a:t>( get peer support from others), entertaining (kill time), self-status seeking, (make me look good), and information seeking (get academic information).</a:t>
            </a:r>
            <a:br>
              <a:rPr lang="en-US" sz="2700" dirty="0" smtClean="0"/>
            </a:br>
            <a:r>
              <a:rPr lang="en-US" sz="2700" b="1" dirty="0"/>
              <a:t/>
            </a:r>
            <a:br>
              <a:rPr lang="en-US" sz="2700" b="1" dirty="0"/>
            </a:br>
            <a:r>
              <a:rPr lang="en-US" sz="2700" b="1" dirty="0" smtClean="0"/>
              <a:t>3) Frequency use of social media and other demographic variables  </a:t>
            </a:r>
            <a:r>
              <a:rPr lang="en-US" sz="2700" dirty="0" smtClean="0"/>
              <a:t/>
            </a:r>
            <a:br>
              <a:rPr lang="en-US" sz="2700" dirty="0" smtClean="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990520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56" y="750638"/>
            <a:ext cx="10956175" cy="5558721"/>
          </a:xfrm>
        </p:spPr>
        <p:txBody>
          <a:bodyPr>
            <a:normAutofit fontScale="90000"/>
          </a:bodyPr>
          <a:lstStyle/>
          <a:p>
            <a:r>
              <a:rPr lang="en-US" sz="2700" b="1" dirty="0" smtClean="0"/>
              <a:t>Results</a:t>
            </a:r>
            <a:br>
              <a:rPr lang="en-US" sz="2700" b="1" dirty="0" smtClean="0"/>
            </a:br>
            <a:r>
              <a:rPr lang="en-US" sz="2700" b="1" dirty="0" smtClean="0"/>
              <a:t/>
            </a:r>
            <a:br>
              <a:rPr lang="en-US" sz="2700" b="1" dirty="0" smtClean="0"/>
            </a:br>
            <a:r>
              <a:rPr lang="en-US" sz="2700" b="1" dirty="0" smtClean="0"/>
              <a:t>RQ1) </a:t>
            </a:r>
            <a:r>
              <a:rPr lang="en-US" sz="2700" b="1" dirty="0"/>
              <a:t>Which motivation of using social media affects Chinese college students’ social activism? (socialization, entertainment, self-status seeking, &amp; information seeking</a:t>
            </a:r>
            <a:r>
              <a:rPr lang="en-US" sz="2700" b="1" dirty="0" smtClean="0"/>
              <a:t>)</a:t>
            </a:r>
            <a:br>
              <a:rPr lang="en-US" sz="2700" b="1" dirty="0" smtClean="0"/>
            </a:br>
            <a:r>
              <a:rPr lang="en-US" sz="2700" b="1" dirty="0" smtClean="0"/>
              <a:t>	</a:t>
            </a:r>
            <a:r>
              <a:rPr lang="en-US" sz="2700" dirty="0" smtClean="0"/>
              <a:t>Results </a:t>
            </a:r>
            <a:r>
              <a:rPr lang="en-US" sz="2700" dirty="0" smtClean="0"/>
              <a:t>showed that Chinese college students who use social media for </a:t>
            </a:r>
            <a:r>
              <a:rPr lang="en-US" sz="2700" dirty="0" smtClean="0"/>
              <a:t>	information </a:t>
            </a:r>
            <a:r>
              <a:rPr lang="en-US" sz="2700" dirty="0" smtClean="0"/>
              <a:t>seeking, and self-status seeking tend to participate in social </a:t>
            </a:r>
            <a:r>
              <a:rPr lang="en-US" sz="2700" dirty="0" smtClean="0"/>
              <a:t>activism</a:t>
            </a:r>
            <a:r>
              <a:rPr lang="en-US" sz="2700" dirty="0" smtClean="0"/>
              <a:t>. </a:t>
            </a:r>
            <a:r>
              <a:rPr lang="en-US" sz="2700" b="1" dirty="0" smtClean="0"/>
              <a:t/>
            </a:r>
            <a:br>
              <a:rPr lang="en-US" sz="2700" b="1" dirty="0" smtClean="0"/>
            </a:br>
            <a:r>
              <a:rPr lang="en-US" sz="2700" b="1" dirty="0"/>
              <a:t/>
            </a:r>
            <a:br>
              <a:rPr lang="en-US" sz="2700" b="1" dirty="0"/>
            </a:br>
            <a:r>
              <a:rPr lang="en-US" sz="2700" b="1" dirty="0" smtClean="0"/>
              <a:t>RQ2</a:t>
            </a:r>
            <a:r>
              <a:rPr lang="en-US" sz="2700" b="1" dirty="0"/>
              <a:t>) How does gender affect Chinese college students’ social activism</a:t>
            </a:r>
            <a:r>
              <a:rPr lang="en-US" sz="2700" b="1" dirty="0" smtClean="0"/>
              <a:t>?</a:t>
            </a:r>
            <a:br>
              <a:rPr lang="en-US" sz="2700" b="1" dirty="0" smtClean="0"/>
            </a:br>
            <a:r>
              <a:rPr lang="en-US" sz="2700" b="1" dirty="0" smtClean="0"/>
              <a:t>	</a:t>
            </a:r>
            <a:r>
              <a:rPr lang="en-US" sz="2700" dirty="0" smtClean="0"/>
              <a:t>Results </a:t>
            </a:r>
            <a:r>
              <a:rPr lang="en-US" sz="2700" dirty="0" smtClean="0"/>
              <a:t>showed that gender has some impact on students’ social activism with </a:t>
            </a:r>
            <a:r>
              <a:rPr lang="en-US" sz="2700" dirty="0" smtClean="0"/>
              <a:t>	females </a:t>
            </a:r>
            <a:r>
              <a:rPr lang="en-US" sz="2700" dirty="0" smtClean="0"/>
              <a:t>involved more than males. </a:t>
            </a:r>
            <a:r>
              <a:rPr lang="en-US" sz="2700" b="1" dirty="0" smtClean="0"/>
              <a:t/>
            </a:r>
            <a:br>
              <a:rPr lang="en-US" sz="2700" b="1" dirty="0" smtClean="0"/>
            </a:br>
            <a:r>
              <a:rPr lang="en-US" sz="2700" b="1" dirty="0"/>
              <a:t/>
            </a:r>
            <a:br>
              <a:rPr lang="en-US" sz="2700" b="1" dirty="0"/>
            </a:br>
            <a:r>
              <a:rPr lang="en-US" sz="2700" b="1" dirty="0" smtClean="0"/>
              <a:t>RQ3</a:t>
            </a:r>
            <a:r>
              <a:rPr lang="en-US" sz="2700" b="1" dirty="0"/>
              <a:t>) How does frequency of social media use affect Chinese college students’ social activism</a:t>
            </a:r>
            <a:r>
              <a:rPr lang="en-US" sz="2700" b="1" dirty="0" smtClean="0"/>
              <a:t>?</a:t>
            </a:r>
            <a:br>
              <a:rPr lang="en-US" sz="2700" b="1" dirty="0" smtClean="0"/>
            </a:br>
            <a:r>
              <a:rPr lang="en-US" sz="2700" b="1" dirty="0" smtClean="0"/>
              <a:t>	</a:t>
            </a:r>
            <a:r>
              <a:rPr lang="en-US" sz="2700" dirty="0" smtClean="0"/>
              <a:t>Results </a:t>
            </a:r>
            <a:r>
              <a:rPr lang="en-US" sz="2700" dirty="0" smtClean="0"/>
              <a:t>showed that frequency of social media use leads to social activism. </a:t>
            </a:r>
            <a:r>
              <a:rPr lang="en-US" sz="2400" dirty="0"/>
              <a:t/>
            </a:r>
            <a:br>
              <a:rPr lang="en-US" sz="2400" dirty="0"/>
            </a:br>
            <a:r>
              <a:rPr lang="en-US" sz="2400" dirty="0" smtClean="0"/>
              <a:t/>
            </a:r>
            <a:br>
              <a:rPr lang="en-US" sz="2400" dirty="0" smtClean="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964746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fontScale="90000"/>
          </a:bodyPr>
          <a:lstStyle/>
          <a:p>
            <a:r>
              <a:rPr lang="en-US" sz="2700" b="1" dirty="0" smtClean="0"/>
              <a:t>Discussion </a:t>
            </a:r>
            <a:br>
              <a:rPr lang="en-US" sz="2700" b="1" dirty="0" smtClean="0"/>
            </a:br>
            <a:r>
              <a:rPr lang="en-US" sz="2700" b="1" dirty="0" smtClean="0"/>
              <a:t/>
            </a:r>
            <a:br>
              <a:rPr lang="en-US" sz="2700" b="1" dirty="0" smtClean="0"/>
            </a:br>
            <a:r>
              <a:rPr lang="en-US" sz="2700" b="1" dirty="0" smtClean="0"/>
              <a:t>The </a:t>
            </a:r>
            <a:r>
              <a:rPr lang="en-US" sz="2700" b="1" dirty="0" smtClean="0"/>
              <a:t>results of this study indicate that Chinese college students who use social media for information seeking and self-status seeking are likely to get involved in individual social activism. However, if they depend on social media for socializing, or entertainment, they do not likely get involved in social activism. </a:t>
            </a:r>
            <a:br>
              <a:rPr lang="en-US" sz="2700" b="1" dirty="0" smtClean="0"/>
            </a:br>
            <a:r>
              <a:rPr lang="en-US" sz="2700" b="1" dirty="0"/>
              <a:t/>
            </a:r>
            <a:br>
              <a:rPr lang="en-US" sz="2700" b="1" dirty="0"/>
            </a:br>
            <a:r>
              <a:rPr lang="en-US" sz="2700" b="1" dirty="0" smtClean="0"/>
              <a:t>Information seeking is the key motivation for Chinese college students to participate in social activism. </a:t>
            </a:r>
            <a:br>
              <a:rPr lang="en-US" sz="2700" b="1" dirty="0" smtClean="0"/>
            </a:br>
            <a:r>
              <a:rPr lang="en-US" sz="2700" b="1" dirty="0"/>
              <a:t/>
            </a:r>
            <a:br>
              <a:rPr lang="en-US" sz="2700" b="1" dirty="0"/>
            </a:br>
            <a:r>
              <a:rPr lang="en-US" sz="2700" b="1" dirty="0" smtClean="0"/>
              <a:t>Results also showed that Chinese students tend to use social media for entertainment purpose, which showed the highest level of </a:t>
            </a:r>
            <a:r>
              <a:rPr lang="en-US" sz="2700" b="1" dirty="0" smtClean="0"/>
              <a:t>motivation</a:t>
            </a:r>
            <a:r>
              <a:rPr lang="en-US" sz="2700" b="1" dirty="0"/>
              <a:t> </a:t>
            </a:r>
            <a:r>
              <a:rPr lang="en-US" sz="2700" b="1" dirty="0" smtClean="0"/>
              <a:t>in using social media.</a:t>
            </a: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2362395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5558721"/>
          </a:xfrm>
        </p:spPr>
        <p:txBody>
          <a:bodyPr>
            <a:normAutofit fontScale="90000"/>
          </a:bodyPr>
          <a:lstStyle/>
          <a:p>
            <a:r>
              <a:rPr lang="en-US" sz="3100" b="1" dirty="0" smtClean="0"/>
              <a:t>Some Takeaway</a:t>
            </a:r>
            <a:br>
              <a:rPr lang="en-US" sz="3100" b="1" dirty="0" smtClean="0"/>
            </a:br>
            <a:r>
              <a:rPr lang="en-US" sz="3100" b="1" dirty="0" smtClean="0"/>
              <a:t/>
            </a:r>
            <a:br>
              <a:rPr lang="en-US" sz="3100" b="1" dirty="0" smtClean="0"/>
            </a:br>
            <a:r>
              <a:rPr lang="en-US" sz="3100" b="1" dirty="0" smtClean="0"/>
              <a:t>1.China’s </a:t>
            </a:r>
            <a:r>
              <a:rPr lang="en-US" sz="3100" b="1" dirty="0"/>
              <a:t>technology and communication innovations are getting into a leading position </a:t>
            </a:r>
            <a:r>
              <a:rPr lang="en-US" sz="3100" b="1" dirty="0" smtClean="0"/>
              <a:t>(</a:t>
            </a:r>
            <a:r>
              <a:rPr lang="en-US" sz="3100" b="1" dirty="0" smtClean="0"/>
              <a:t>e.g. WeChat</a:t>
            </a:r>
            <a:r>
              <a:rPr lang="en-US" sz="3100" b="1" dirty="0" smtClean="0"/>
              <a:t>)</a:t>
            </a:r>
            <a:br>
              <a:rPr lang="en-US" sz="3100" b="1" dirty="0" smtClean="0"/>
            </a:br>
            <a:r>
              <a:rPr lang="en-US" sz="3100" b="1" dirty="0"/>
              <a:t/>
            </a:r>
            <a:br>
              <a:rPr lang="en-US" sz="3100" b="1" dirty="0"/>
            </a:br>
            <a:r>
              <a:rPr lang="en-US" sz="3100" b="1" dirty="0" smtClean="0"/>
              <a:t>2. China’s </a:t>
            </a:r>
            <a:r>
              <a:rPr lang="en-US" sz="3100" b="1" dirty="0"/>
              <a:t>communication technology plays a key role in helping Chinese economy as well as shaping </a:t>
            </a:r>
            <a:r>
              <a:rPr lang="en-US" sz="3100" b="1" dirty="0" smtClean="0"/>
              <a:t>world </a:t>
            </a:r>
            <a:r>
              <a:rPr lang="en-US" sz="3100" b="1" dirty="0"/>
              <a:t>economic </a:t>
            </a:r>
            <a:r>
              <a:rPr lang="en-US" sz="3100" b="1" dirty="0" smtClean="0"/>
              <a:t>activities</a:t>
            </a:r>
            <a:br>
              <a:rPr lang="en-US" sz="3100" b="1" dirty="0" smtClean="0"/>
            </a:br>
            <a:r>
              <a:rPr lang="en-US" sz="3100" b="1" dirty="0"/>
              <a:t/>
            </a:r>
            <a:br>
              <a:rPr lang="en-US" sz="3100" b="1" dirty="0"/>
            </a:br>
            <a:r>
              <a:rPr lang="en-US" sz="3100" b="1" dirty="0" smtClean="0"/>
              <a:t>3. Social </a:t>
            </a:r>
            <a:r>
              <a:rPr lang="en-US" sz="3100" b="1" dirty="0"/>
              <a:t>media like </a:t>
            </a:r>
            <a:r>
              <a:rPr lang="en-US" sz="3100" b="1" dirty="0" smtClean="0"/>
              <a:t>WeChat </a:t>
            </a:r>
            <a:r>
              <a:rPr lang="en-US" sz="3100" b="1" dirty="0"/>
              <a:t>continue </a:t>
            </a:r>
            <a:r>
              <a:rPr lang="en-US" sz="3100" b="1" dirty="0" smtClean="0"/>
              <a:t>playing </a:t>
            </a:r>
            <a:r>
              <a:rPr lang="en-US" sz="3100" b="1" dirty="0"/>
              <a:t>a critical role in socializing Chinese people as well as </a:t>
            </a:r>
            <a:r>
              <a:rPr lang="en-US" sz="3100" b="1" dirty="0" smtClean="0"/>
              <a:t>cultivating </a:t>
            </a:r>
            <a:r>
              <a:rPr lang="en-US" sz="3100" b="1" dirty="0" smtClean="0"/>
              <a:t>changes </a:t>
            </a:r>
            <a:r>
              <a:rPr lang="en-US" sz="3100" b="1" dirty="0"/>
              <a:t>in the Chinese </a:t>
            </a:r>
            <a:r>
              <a:rPr lang="en-US" sz="3100" b="1" dirty="0" smtClean="0"/>
              <a:t>society</a:t>
            </a:r>
            <a:br>
              <a:rPr lang="en-US" sz="3100" b="1" dirty="0" smtClean="0"/>
            </a:br>
            <a:r>
              <a:rPr lang="en-US" sz="3100" b="1" dirty="0"/>
              <a:t/>
            </a:r>
            <a:br>
              <a:rPr lang="en-US" sz="3100" b="1" dirty="0"/>
            </a:br>
            <a:r>
              <a:rPr lang="en-US" sz="3100" b="1" dirty="0" smtClean="0"/>
              <a:t>4. Though </a:t>
            </a:r>
            <a:r>
              <a:rPr lang="en-US" sz="3100" b="1" dirty="0"/>
              <a:t>social media </a:t>
            </a:r>
            <a:r>
              <a:rPr lang="en-US" sz="3100" b="1" dirty="0" smtClean="0"/>
              <a:t>have </a:t>
            </a:r>
            <a:r>
              <a:rPr lang="en-US" sz="3100" b="1" dirty="0"/>
              <a:t>several negative </a:t>
            </a:r>
            <a:r>
              <a:rPr lang="en-US" sz="3100" b="1" dirty="0" smtClean="0"/>
              <a:t>effects (retention, privacy, and health), </a:t>
            </a:r>
            <a:r>
              <a:rPr lang="en-US" sz="3100" b="1" dirty="0"/>
              <a:t>they are critical to economic, social and political development in </a:t>
            </a:r>
            <a:r>
              <a:rPr lang="en-US" sz="3100" b="1" dirty="0" smtClean="0"/>
              <a:t>China</a:t>
            </a:r>
            <a:r>
              <a:rPr lang="en-US" sz="2000" dirty="0" smtClean="0"/>
              <a:t/>
            </a:r>
            <a:br>
              <a:rPr lang="en-US" sz="2000" dirty="0" smtClean="0"/>
            </a:br>
            <a:endParaRPr lang="en-US" sz="2800" dirty="0"/>
          </a:p>
        </p:txBody>
      </p:sp>
      <p:sp>
        <p:nvSpPr>
          <p:cNvPr id="3" name="Subtitle 2"/>
          <p:cNvSpPr>
            <a:spLocks noGrp="1"/>
          </p:cNvSpPr>
          <p:nvPr>
            <p:ph type="subTitle" idx="1"/>
          </p:nvPr>
        </p:nvSpPr>
        <p:spPr>
          <a:xfrm>
            <a:off x="850669" y="5968538"/>
            <a:ext cx="10058400" cy="9144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79531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95600" y="692696"/>
            <a:ext cx="7334200" cy="2520280"/>
          </a:xfrm>
        </p:spPr>
        <p:txBody>
          <a:bodyPr/>
          <a:lstStyle/>
          <a:p>
            <a:pPr marL="548640" lvl="2"/>
            <a:endParaRPr lang="en-US" altLang="zh-CN" sz="2800" dirty="0">
              <a:solidFill>
                <a:schemeClr val="tx2"/>
              </a:solidFill>
              <a:ea typeface="宋体" charset="-122"/>
            </a:endParaRPr>
          </a:p>
        </p:txBody>
      </p:sp>
      <p:sp>
        <p:nvSpPr>
          <p:cNvPr id="2051" name="Rectangle 3"/>
          <p:cNvSpPr>
            <a:spLocks noGrp="1" noChangeArrowheads="1"/>
          </p:cNvSpPr>
          <p:nvPr>
            <p:ph type="subTitle" idx="1"/>
          </p:nvPr>
        </p:nvSpPr>
        <p:spPr>
          <a:xfrm>
            <a:off x="2128058" y="5157192"/>
            <a:ext cx="7701742" cy="1440160"/>
          </a:xfrm>
        </p:spPr>
        <p:txBody>
          <a:bodyPr>
            <a:normAutofit/>
          </a:bodyPr>
          <a:lstStyle/>
          <a:p>
            <a:r>
              <a:rPr lang="en-US" altLang="zh-CN" sz="8000" dirty="0">
                <a:solidFill>
                  <a:schemeClr val="tx1"/>
                </a:solidFill>
              </a:rPr>
              <a:t>Thanks</a:t>
            </a:r>
          </a:p>
          <a:p>
            <a:pPr marL="457200" indent="-457200">
              <a:buAutoNum type="arabicPeriod"/>
            </a:pPr>
            <a:endParaRPr lang="zh-CN" altLang="zh-CN" sz="2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15" y="0"/>
            <a:ext cx="9659389" cy="5143500"/>
          </a:xfrm>
          <a:prstGeom prst="rect">
            <a:avLst/>
          </a:prstGeom>
        </p:spPr>
      </p:pic>
    </p:spTree>
    <p:extLst>
      <p:ext uri="{BB962C8B-B14F-4D97-AF65-F5344CB8AC3E}">
        <p14:creationId xmlns:p14="http://schemas.microsoft.com/office/powerpoint/2010/main" val="369338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0"/>
            <a:ext cx="11161986" cy="6321972"/>
          </a:xfrm>
          <a:prstGeom prst="rect">
            <a:avLst/>
          </a:prstGeom>
        </p:spPr>
      </p:pic>
      <p:sp>
        <p:nvSpPr>
          <p:cNvPr id="6" name="TextBox 5"/>
          <p:cNvSpPr txBox="1"/>
          <p:nvPr/>
        </p:nvSpPr>
        <p:spPr>
          <a:xfrm>
            <a:off x="4705004" y="374073"/>
            <a:ext cx="4896196" cy="369332"/>
          </a:xfrm>
          <a:prstGeom prst="rect">
            <a:avLst/>
          </a:prstGeom>
          <a:noFill/>
        </p:spPr>
        <p:txBody>
          <a:bodyPr wrap="square" rtlCol="0">
            <a:spAutoFit/>
          </a:bodyPr>
          <a:lstStyle/>
          <a:p>
            <a:r>
              <a:rPr lang="en-US" dirty="0" smtClean="0"/>
              <a:t>:  History of WeChat Development </a:t>
            </a:r>
            <a:endParaRPr lang="en-US" dirty="0"/>
          </a:p>
        </p:txBody>
      </p:sp>
      <p:sp>
        <p:nvSpPr>
          <p:cNvPr id="7" name="TextBox 6"/>
          <p:cNvSpPr txBox="1"/>
          <p:nvPr/>
        </p:nvSpPr>
        <p:spPr>
          <a:xfrm>
            <a:off x="3399905" y="5469775"/>
            <a:ext cx="1163782" cy="646331"/>
          </a:xfrm>
          <a:prstGeom prst="rect">
            <a:avLst/>
          </a:prstGeom>
          <a:noFill/>
        </p:spPr>
        <p:txBody>
          <a:bodyPr wrap="square" rtlCol="0">
            <a:spAutoFit/>
          </a:bodyPr>
          <a:lstStyle/>
          <a:p>
            <a:r>
              <a:rPr lang="en-US" dirty="0" smtClean="0"/>
              <a:t>Instant messaging </a:t>
            </a:r>
            <a:endParaRPr lang="en-US" dirty="0"/>
          </a:p>
        </p:txBody>
      </p:sp>
      <p:sp>
        <p:nvSpPr>
          <p:cNvPr id="8" name="TextBox 7"/>
          <p:cNvSpPr txBox="1"/>
          <p:nvPr/>
        </p:nvSpPr>
        <p:spPr>
          <a:xfrm>
            <a:off x="4039985" y="1305098"/>
            <a:ext cx="1709247" cy="369332"/>
          </a:xfrm>
          <a:prstGeom prst="rect">
            <a:avLst/>
          </a:prstGeom>
          <a:noFill/>
        </p:spPr>
        <p:txBody>
          <a:bodyPr wrap="square" rtlCol="0">
            <a:spAutoFit/>
          </a:bodyPr>
          <a:lstStyle/>
          <a:p>
            <a:r>
              <a:rPr lang="en-US" dirty="0" smtClean="0"/>
              <a:t>Audio chat </a:t>
            </a:r>
            <a:endParaRPr lang="en-US" dirty="0"/>
          </a:p>
        </p:txBody>
      </p:sp>
      <p:sp>
        <p:nvSpPr>
          <p:cNvPr id="9" name="TextBox 8"/>
          <p:cNvSpPr txBox="1"/>
          <p:nvPr/>
        </p:nvSpPr>
        <p:spPr>
          <a:xfrm>
            <a:off x="5935287" y="5080572"/>
            <a:ext cx="1055717" cy="923330"/>
          </a:xfrm>
          <a:prstGeom prst="rect">
            <a:avLst/>
          </a:prstGeom>
          <a:noFill/>
        </p:spPr>
        <p:txBody>
          <a:bodyPr wrap="square" rtlCol="0">
            <a:spAutoFit/>
          </a:bodyPr>
          <a:lstStyle/>
          <a:p>
            <a:r>
              <a:rPr lang="en-US" dirty="0" smtClean="0"/>
              <a:t>Looking friends nearby </a:t>
            </a:r>
            <a:endParaRPr lang="en-US" dirty="0"/>
          </a:p>
        </p:txBody>
      </p:sp>
      <p:sp>
        <p:nvSpPr>
          <p:cNvPr id="10" name="TextBox 9"/>
          <p:cNvSpPr txBox="1"/>
          <p:nvPr/>
        </p:nvSpPr>
        <p:spPr>
          <a:xfrm>
            <a:off x="7897091" y="914400"/>
            <a:ext cx="1379913" cy="1200329"/>
          </a:xfrm>
          <a:prstGeom prst="rect">
            <a:avLst/>
          </a:prstGeom>
          <a:noFill/>
        </p:spPr>
        <p:txBody>
          <a:bodyPr wrap="square" rtlCol="0">
            <a:spAutoFit/>
          </a:bodyPr>
          <a:lstStyle/>
          <a:p>
            <a:r>
              <a:rPr lang="en-US" dirty="0" smtClean="0"/>
              <a:t>Set up a friend circle; overseas edition</a:t>
            </a:r>
            <a:endParaRPr lang="en-US" dirty="0"/>
          </a:p>
        </p:txBody>
      </p:sp>
      <p:sp>
        <p:nvSpPr>
          <p:cNvPr id="11" name="TextBox 10"/>
          <p:cNvSpPr txBox="1"/>
          <p:nvPr/>
        </p:nvSpPr>
        <p:spPr>
          <a:xfrm>
            <a:off x="8404167" y="4438996"/>
            <a:ext cx="1953491" cy="369332"/>
          </a:xfrm>
          <a:prstGeom prst="rect">
            <a:avLst/>
          </a:prstGeom>
          <a:noFill/>
        </p:spPr>
        <p:txBody>
          <a:bodyPr wrap="square" rtlCol="0">
            <a:spAutoFit/>
          </a:bodyPr>
          <a:lstStyle/>
          <a:p>
            <a:r>
              <a:rPr lang="en-US" dirty="0" smtClean="0"/>
              <a:t>Video chat  </a:t>
            </a:r>
          </a:p>
        </p:txBody>
      </p:sp>
      <p:sp>
        <p:nvSpPr>
          <p:cNvPr id="12" name="TextBox 11"/>
          <p:cNvSpPr txBox="1"/>
          <p:nvPr/>
        </p:nvSpPr>
        <p:spPr>
          <a:xfrm>
            <a:off x="10008524" y="1421476"/>
            <a:ext cx="1569743" cy="923330"/>
          </a:xfrm>
          <a:prstGeom prst="rect">
            <a:avLst/>
          </a:prstGeom>
          <a:noFill/>
        </p:spPr>
        <p:txBody>
          <a:bodyPr wrap="square" rtlCol="0">
            <a:spAutoFit/>
          </a:bodyPr>
          <a:lstStyle/>
          <a:p>
            <a:r>
              <a:rPr lang="en-US" dirty="0" smtClean="0"/>
              <a:t>Play games </a:t>
            </a:r>
          </a:p>
          <a:p>
            <a:r>
              <a:rPr lang="en-US" dirty="0" smtClean="0"/>
              <a:t>Make payment </a:t>
            </a:r>
            <a:endParaRPr lang="en-US" dirty="0"/>
          </a:p>
        </p:txBody>
      </p:sp>
    </p:spTree>
    <p:extLst>
      <p:ext uri="{BB962C8B-B14F-4D97-AF65-F5344CB8AC3E}">
        <p14:creationId xmlns:p14="http://schemas.microsoft.com/office/powerpoint/2010/main" val="260701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08066"/>
            <a:ext cx="11363499" cy="6209607"/>
          </a:xfrm>
          <a:prstGeom prst="rect">
            <a:avLst/>
          </a:prstGeom>
        </p:spPr>
      </p:pic>
      <p:sp>
        <p:nvSpPr>
          <p:cNvPr id="7" name="TextBox 6"/>
          <p:cNvSpPr txBox="1"/>
          <p:nvPr/>
        </p:nvSpPr>
        <p:spPr>
          <a:xfrm>
            <a:off x="2402378" y="216131"/>
            <a:ext cx="8487295" cy="923330"/>
          </a:xfrm>
          <a:prstGeom prst="rect">
            <a:avLst/>
          </a:prstGeom>
          <a:noFill/>
        </p:spPr>
        <p:txBody>
          <a:bodyPr wrap="square" rtlCol="0">
            <a:spAutoFit/>
          </a:bodyPr>
          <a:lstStyle/>
          <a:p>
            <a:r>
              <a:rPr lang="en-US" dirty="0" smtClean="0"/>
              <a:t>: One of the world largest Marketing Communication Groups</a:t>
            </a:r>
          </a:p>
          <a:p>
            <a:endParaRPr lang="en-US" dirty="0"/>
          </a:p>
          <a:p>
            <a:r>
              <a:rPr lang="en-US" dirty="0" smtClean="0"/>
              <a:t>It conducted </a:t>
            </a:r>
            <a:r>
              <a:rPr lang="en-US" dirty="0" smtClean="0"/>
              <a:t>an online </a:t>
            </a:r>
            <a:r>
              <a:rPr lang="en-US" dirty="0" smtClean="0"/>
              <a:t>survey of 2010 social media users in China to see WeChat effects</a:t>
            </a:r>
            <a:endParaRPr lang="en-US" dirty="0"/>
          </a:p>
        </p:txBody>
      </p:sp>
      <p:cxnSp>
        <p:nvCxnSpPr>
          <p:cNvPr id="6" name="Straight Arrow Connector 5"/>
          <p:cNvCxnSpPr/>
          <p:nvPr/>
        </p:nvCxnSpPr>
        <p:spPr>
          <a:xfrm flipH="1">
            <a:off x="4588625" y="1080655"/>
            <a:ext cx="1213659" cy="235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96691" y="1080655"/>
            <a:ext cx="581891" cy="50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34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r>
              <a:rPr lang="en-US" sz="2400" b="1" dirty="0" smtClean="0"/>
              <a:t>N o</a:t>
            </a:r>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6" y="74816"/>
            <a:ext cx="11222183" cy="6143104"/>
          </a:xfrm>
          <a:prstGeom prst="rect">
            <a:avLst/>
          </a:prstGeom>
        </p:spPr>
      </p:pic>
      <p:sp>
        <p:nvSpPr>
          <p:cNvPr id="5" name="TextBox 4"/>
          <p:cNvSpPr txBox="1"/>
          <p:nvPr/>
        </p:nvSpPr>
        <p:spPr>
          <a:xfrm>
            <a:off x="5153891" y="758952"/>
            <a:ext cx="6392487" cy="369332"/>
          </a:xfrm>
          <a:prstGeom prst="rect">
            <a:avLst/>
          </a:prstGeom>
          <a:noFill/>
        </p:spPr>
        <p:txBody>
          <a:bodyPr wrap="square" rtlCol="0">
            <a:spAutoFit/>
          </a:bodyPr>
          <a:lstStyle/>
          <a:p>
            <a:r>
              <a:rPr lang="en-US" dirty="0" smtClean="0"/>
              <a:t>Social Media penetrate into groups of middle and higher ages </a:t>
            </a:r>
            <a:endParaRPr lang="en-US" dirty="0"/>
          </a:p>
        </p:txBody>
      </p:sp>
      <p:cxnSp>
        <p:nvCxnSpPr>
          <p:cNvPr id="9" name="Straight Arrow Connector 8"/>
          <p:cNvCxnSpPr/>
          <p:nvPr/>
        </p:nvCxnSpPr>
        <p:spPr>
          <a:xfrm flipH="1">
            <a:off x="5544589" y="1014153"/>
            <a:ext cx="3466407" cy="305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27469" y="1064029"/>
            <a:ext cx="4804756" cy="3566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25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63" y="0"/>
            <a:ext cx="11371810" cy="6270643"/>
          </a:xfrm>
          <a:prstGeom prst="rect">
            <a:avLst/>
          </a:prstGeom>
        </p:spPr>
      </p:pic>
      <p:sp>
        <p:nvSpPr>
          <p:cNvPr id="6" name="TextBox 5"/>
          <p:cNvSpPr txBox="1"/>
          <p:nvPr/>
        </p:nvSpPr>
        <p:spPr>
          <a:xfrm>
            <a:off x="2510444" y="157942"/>
            <a:ext cx="8429105" cy="646331"/>
          </a:xfrm>
          <a:prstGeom prst="rect">
            <a:avLst/>
          </a:prstGeom>
          <a:noFill/>
        </p:spPr>
        <p:txBody>
          <a:bodyPr wrap="square" rtlCol="0">
            <a:spAutoFit/>
          </a:bodyPr>
          <a:lstStyle/>
          <a:p>
            <a:r>
              <a:rPr lang="en-US" dirty="0" smtClean="0"/>
              <a:t>Two positive effects of social media are: 1) Social interaction between those who know each other; 2) Increase information and knowledge </a:t>
            </a:r>
            <a:endParaRPr lang="en-US" dirty="0"/>
          </a:p>
        </p:txBody>
      </p:sp>
      <p:cxnSp>
        <p:nvCxnSpPr>
          <p:cNvPr id="8" name="Straight Arrow Connector 7"/>
          <p:cNvCxnSpPr/>
          <p:nvPr/>
        </p:nvCxnSpPr>
        <p:spPr>
          <a:xfrm flipH="1">
            <a:off x="2793076" y="407324"/>
            <a:ext cx="4788131" cy="2103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63440" y="557938"/>
            <a:ext cx="108065" cy="181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633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87" y="0"/>
            <a:ext cx="11363498" cy="6309360"/>
          </a:xfrm>
          <a:prstGeom prst="rect">
            <a:avLst/>
          </a:prstGeom>
        </p:spPr>
      </p:pic>
      <p:sp>
        <p:nvSpPr>
          <p:cNvPr id="4" name="TextBox 3"/>
          <p:cNvSpPr txBox="1"/>
          <p:nvPr/>
        </p:nvSpPr>
        <p:spPr>
          <a:xfrm>
            <a:off x="2460567" y="133004"/>
            <a:ext cx="8545484" cy="646331"/>
          </a:xfrm>
          <a:prstGeom prst="rect">
            <a:avLst/>
          </a:prstGeom>
          <a:noFill/>
        </p:spPr>
        <p:txBody>
          <a:bodyPr wrap="square" rtlCol="0">
            <a:spAutoFit/>
          </a:bodyPr>
          <a:lstStyle/>
          <a:p>
            <a:r>
              <a:rPr lang="en-US" dirty="0" smtClean="0"/>
              <a:t>Social media help women reduce pressure, increase social interaction confidence and purchasing decision making ability </a:t>
            </a:r>
            <a:endParaRPr lang="en-US" dirty="0"/>
          </a:p>
        </p:txBody>
      </p:sp>
      <p:cxnSp>
        <p:nvCxnSpPr>
          <p:cNvPr id="7" name="Straight Arrow Connector 6"/>
          <p:cNvCxnSpPr/>
          <p:nvPr/>
        </p:nvCxnSpPr>
        <p:spPr>
          <a:xfrm flipH="1">
            <a:off x="4023360" y="1030778"/>
            <a:ext cx="906087" cy="228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843847" y="390698"/>
            <a:ext cx="2128058" cy="3167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518756" y="698269"/>
            <a:ext cx="1047404" cy="1945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00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135" y="758952"/>
            <a:ext cx="10782728" cy="4321620"/>
          </a:xfrm>
        </p:spPr>
        <p:txBody>
          <a:bodyPr>
            <a:normAutofit/>
          </a:bodyPr>
          <a:lstStyle/>
          <a:p>
            <a:endParaRPr lang="en-US" sz="2400" b="1" dirty="0"/>
          </a:p>
        </p:txBody>
      </p:sp>
      <p:sp>
        <p:nvSpPr>
          <p:cNvPr id="3" name="Subtitle 2"/>
          <p:cNvSpPr>
            <a:spLocks noGrp="1"/>
          </p:cNvSpPr>
          <p:nvPr>
            <p:ph type="subTitle" idx="1"/>
          </p:nvPr>
        </p:nvSpPr>
        <p:spPr>
          <a:xfrm>
            <a:off x="747928" y="5948737"/>
            <a:ext cx="10058400" cy="120892"/>
          </a:xfrm>
        </p:spPr>
        <p:txBody>
          <a:bodyPr>
            <a:normAutofit fontScale="25000" lnSpcReduction="2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3" y="91440"/>
            <a:ext cx="11288683" cy="6201295"/>
          </a:xfrm>
          <a:prstGeom prst="rect">
            <a:avLst/>
          </a:prstGeom>
        </p:spPr>
      </p:pic>
      <p:sp>
        <p:nvSpPr>
          <p:cNvPr id="4" name="TextBox 3"/>
          <p:cNvSpPr txBox="1"/>
          <p:nvPr/>
        </p:nvSpPr>
        <p:spPr>
          <a:xfrm>
            <a:off x="2502131" y="232756"/>
            <a:ext cx="8412480" cy="646331"/>
          </a:xfrm>
          <a:prstGeom prst="rect">
            <a:avLst/>
          </a:prstGeom>
          <a:noFill/>
        </p:spPr>
        <p:txBody>
          <a:bodyPr wrap="square" rtlCol="0">
            <a:spAutoFit/>
          </a:bodyPr>
          <a:lstStyle/>
          <a:p>
            <a:r>
              <a:rPr lang="en-US" dirty="0" smtClean="0"/>
              <a:t>The young people depend on social media for relaxation; while the middle aged depend on social media for communicating with friends and family members </a:t>
            </a:r>
            <a:endParaRPr lang="en-US" dirty="0"/>
          </a:p>
        </p:txBody>
      </p:sp>
      <p:cxnSp>
        <p:nvCxnSpPr>
          <p:cNvPr id="7" name="Straight Arrow Connector 6"/>
          <p:cNvCxnSpPr/>
          <p:nvPr/>
        </p:nvCxnSpPr>
        <p:spPr>
          <a:xfrm>
            <a:off x="3616036" y="498764"/>
            <a:ext cx="24939" cy="217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013469" y="490451"/>
            <a:ext cx="1404851" cy="2044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249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2266</TotalTime>
  <Words>331</Words>
  <Application>Microsoft Office PowerPoint</Application>
  <PresentationFormat>Widescreen</PresentationFormat>
  <Paragraphs>57</Paragraphs>
  <Slides>37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宋体</vt:lpstr>
      <vt:lpstr>Arial</vt:lpstr>
      <vt:lpstr>Calibri</vt:lpstr>
      <vt:lpstr>Calibri Light</vt:lpstr>
      <vt:lpstr>Retrospect</vt:lpstr>
      <vt:lpstr>Office Theme</vt:lpstr>
      <vt:lpstr>China’s Tech &amp;  Comm Innovations   A presentation given at China’s Social Kaleidoscope 2017 Teachers Workshop, July 26-27, 2017, San Mateo County Office of Education</vt:lpstr>
      <vt:lpstr>“How China is Changing Your Internet”     The New York Times reporters Jonah Kessel and Paul Mozur created a five-minute  persuasive video on WeChat, which illustrates the landscape in which China’s communication technology changes China and shapes the world.    </vt:lpstr>
      <vt:lpstr>PowerPoint Presentation</vt:lpstr>
      <vt:lpstr>PowerPoint Presentation</vt:lpstr>
      <vt:lpstr>PowerPoint Presentation</vt:lpstr>
      <vt:lpstr>N o</vt:lpstr>
      <vt:lpstr>PowerPoint Presentation</vt:lpstr>
      <vt:lpstr>PowerPoint Presentation</vt:lpstr>
      <vt:lpstr>PowerPoint Presentation</vt:lpstr>
      <vt:lpstr>PowerPoint Presentation</vt:lpstr>
      <vt:lpstr>PowerPoint Presentation</vt:lpstr>
      <vt:lpstr>A recent report written by China Internet Network Information Center said  that WeChat is designed for social communication tool, especially for those are who familiar with each others.  The report listed the following purposes for people using WeChat based on a sample of 3000 WeChat users:  1.  Interact with friends     80.3% 2.  Seeking news information    50.2%  3.  Sharing useful information with others 49.6% 4.  Gaining information for life and work 49.1%  5.  Entertaining/being entertained   45.8% 6.  Get to know more new friends   41.1%  7.  Comments on news events    35.2% 8.  Feeling belonged     29.2%  </vt:lpstr>
      <vt:lpstr>The report listed the frequency of using WeChat based on a sample of 3000  WeChat users:   1.  Use Wechat lots of times daily   53.3% 2.  Use WeChat ten times a day    87%  3.  Use WeChat 4-6 times a week   91.2% 4.  Use WeChat 2-3 days a week   97%  5.  Use WeChat one time a week   98.6% 6.  Use WeChat 2-3 times a month   98.9%   </vt:lpstr>
      <vt:lpstr>The report listed the length of time using WeChat based on a sample of 3000 WeChat users:     1.  Use WeChat more than 60 minutes a day 59.7% 2.  Use WeChat more than 30 minutes a day  75%  3.  Use WeChat more than 10 minutes a day  93.1% 4.  Use WeChat more than 5 minutes a day  97.9%    </vt:lpstr>
      <vt:lpstr>How does communication technology change       Chinese individuals?   A. WeChat becomes an effective communication tool  B. Socialization  C. Information seeking   D. Entertainment  E. Self-enhancement    </vt:lpstr>
      <vt:lpstr>A. WeChat becomes an effective communication tool  A group of Chinese Zhejiang University students came to Pacific for a workshop this month.       First, WeChat helped discuss research proposals  Second, WeChat helped prepare the trip  Third, WeChat helped guide their trip   Fourth, WeChat helped find driver, roads &amp; directions    </vt:lpstr>
      <vt:lpstr>B. Socialization  Socialization is a process in which individuals pick up values, ideals, attitudes and behaviors to become a member of the society.   Chinese fast development in communication technology offers a new and powerful socialization agent: social media, e.g. WeChat.    The most common way for people nowadays is to “build a group,” or “建个群。”  1. Group helps Chinese individuals share common interests (Jinqi cat) 2. Group helps Chinese individuals share common values  3. Group helps Chinese individuals share common goals  4. Group helps Chinese individuals share intended behaviors  </vt:lpstr>
      <vt:lpstr>   </vt:lpstr>
      <vt:lpstr>C. Information Seeking  Chinese communication technology offers people the fastest way to seek information. Maybe the youth now can do an excellent job in information seeking, but not necessarily doing well in retaining the information.     People use WeChat to seek all kinds of information including   finding a place to live   finding a place to eat    finding a person to date  finding a place to enjoy  finding a place in which to dream about   Chinese students do not often ask “where is the library？” nowadays, instead, “do you have Wi-Fi service?”  One thing people often ask is, “do you have battery charger or could you help me recharge my cell phone battery？”    </vt:lpstr>
      <vt:lpstr>D. Entertainment  Entertainment is one of the key functions of social media.  Chinese communication technology offers individuals to  entertain others or being entertained all the time.   Smart phone/WeChat becomes one of the most popular  ways for entertainment because of its convenience,  necessities, accessibility, and flexibility.     “Edutainment” is getting popular in education   WeChat is full of games    </vt:lpstr>
      <vt:lpstr>E. Self-Enhancement   One of the key features of communication technology  is focusing on self, and that is why we have the word of self media.   The characteristics of these self media like WeChat is to let  people themselves use the media to  enhance themselves and promote themselves.    Self-centered social media offer people a brand new platform  in which individuals broadcast the world by offering a better  self-image, stronger self-identity, and more impressive self-esteem.    In other words, social media motivate people to get involved in using WeChat to raise their own self-image  </vt:lpstr>
      <vt:lpstr> II. How does communication technology change China?      (social level) A. Social changes B. Economic changes   C. Educational changes  D. Political changes   Communication technology and innovations greatly transform China from a poor, weak, and disconnected country into an economic better off, strong and fully connected nation.   At the social level, communication technology, e.g.,  helps Chinese people make tremendous changes in society, making it a highly connected society; helping China become the second largest economic power in the world. China’s education is making great progress and political changes are also highly observable (major problems remain).    </vt:lpstr>
      <vt:lpstr>Communication technology impacts on social changes     Chinese people jumped over some technological stages:   Many people who never used landline phones started using cell phones directly Many people who never used VCD started using DVD directly  Many people who never used computer to search on the Internet started directly online via smartphone Many people who never used computer to send emails started sending messages through WeChat </vt:lpstr>
      <vt:lpstr> A. Social changes  Communication technology greatly helps people get data,  information, knowledge and wisdom   A scholar described how people are involved with WeChat:  “At every point of your daily contact with the world,  from morning until night.”    Impacts on social changes:  1. A highly frequent social interaction;  2. More people are connected through a mobile device ;  3. People tend to be socialized by opinion leaders;  4. High explosion of information challenges media users       reducing the differences between urban and rural areas;  5) Empowering minority like women, young and ethnic       groups of people</vt:lpstr>
      <vt:lpstr> B. Economic changes     A report of The Economist said that “Among all its services,  (WeChat) it is perhaps its promise of a cashless economy,  a recurring dream of the Internet age, that impresses  onlookers the most.”   Chinese consumers use WeChat to pay diverse services without  using cash, checks or credit cards.  WeChat earned about $1.8 billion in revenues last year.  WeChat could be worth over $80 billion.   “Three years ago, very few people bought things using  WeChat but now roughly a third of its users are making  regular e-commerce purchases directly.”</vt:lpstr>
      <vt:lpstr>C. Educational changes   With communication technology development, WeChat helps  make changes in the area of education.   1) “WeChat forum” links people across global to conduct       various seminars and lectures.   2) WeChat becomes a knowledge equalizer to share       knowledge and build knowledge  3) WeChat helps people recognize education opportunities       and take advantage of it  4) WeChat helps raise literacy level of Chinese users   </vt:lpstr>
      <vt:lpstr> D. Political changes    WeChat helps Chinese people voice their thoughts and  criticism over social media, generating a huge impact  on political changes.   WeChat helps catch corrupted officials   WeChat offers a significant platform to hear the public voice  WeChat increases public political awareness   WeChat let people criticize the political system, normally  they could not.    </vt:lpstr>
      <vt:lpstr>           </vt:lpstr>
      <vt:lpstr>A Case study of The Influence of Social Media on Chinese College Students’ Social Activism   A study of 309 undergraduate students at a large university in Eastern China was used to answer research questions.  The main purpose of this study is to examine which factor motivates people to get involved in social activism.        *This case study is based on Xiaoting Gu’s master’s thesis.      </vt:lpstr>
      <vt:lpstr>Social media and Social activism   Activism is defined as “the process by which groups of people exert pressure on organizations or other institutions to change policies, practices, or conditions that the activists find problematic” (Smith, 2005, p. 5)   Yang (2010) defined online activism as contentious activities associated with the use of the Internet and other new communication technologies.   Kent (2009) social media have several unique features: moderation, interactivity, interchangeability, propinquity, responsiveness, spontaneity, and dialogue.   Chinese activist organizations take advantages of social media characteristics to use them to reach out to the public and let people participate in democratic processes.     </vt:lpstr>
      <vt:lpstr>Chinese activism   Activism in Western culture refers to rebellion, violence, revolt or overthrow of the government.   In this study, however, activism in China has apolitical nature and is “issue-specific” and heralds “nonpartisan advocacy.   The Chinese style activism mainly focuses on improving the society and making a better place in which human rights are respected and protected.   In almost all cases, these Chinese activists do not advocate for any issues related to overthrowing the government or the Chinese Communist Party.   We used the term of social activism to refer to having an issue-specific attitude and actively participating in popular social issues.  </vt:lpstr>
      <vt:lpstr>Three research questions are proposed:   1) Which motivation of using social media affects Chinese college students’ social activism? (socialization, entertainment, self-status seeking, &amp; information seeking)  2) How does gender affect Chinese college students’ social activism?  3) How does frequency of social media use affect Chinese college students’ social activism?        </vt:lpstr>
      <vt:lpstr>Methods   A sample of 309 undergraduate students who enrolled in College English or Computer Science courses was used to investigate the research questions.   The questionnaire contained three sections: 1) activism orientation scale; e.g. “donate money to a social activist group,” “try to change others’ minds about a social issue?” “Participate in a discussion groups designed to discuss a particular social issue?”   2) 20 motivation statements of social media use; e.g. socialization ( get peer support from others), entertaining (kill time), self-status seeking, (make me look good), and information seeking (get academic information).  3) Frequency use of social media and other demographic variables   </vt:lpstr>
      <vt:lpstr>Results  RQ1) Which motivation of using social media affects Chinese college students’ social activism? (socialization, entertainment, self-status seeking, &amp; information seeking)  Results showed that Chinese college students who use social media for  information seeking, and self-status seeking tend to participate in social activism.   RQ2) How does gender affect Chinese college students’ social activism?  Results showed that gender has some impact on students’ social activism with  females involved more than males.   RQ3) How does frequency of social media use affect Chinese college students’ social activism?  Results showed that frequency of social media use leads to social activism.   </vt:lpstr>
      <vt:lpstr>Discussion   The results of this study indicate that Chinese college students who use social media for information seeking and self-status seeking are likely to get involved in individual social activism. However, if they depend on social media for socializing, or entertainment, they do not likely get involved in social activism.   Information seeking is the key motivation for Chinese college students to participate in social activism.   Results also showed that Chinese students tend to use social media for entertainment purpose, which showed the highest level of motivation in using social media.    </vt:lpstr>
      <vt:lpstr>Some Takeaway  1.China’s technology and communication innovations are getting into a leading position (e.g. WeChat)  2. China’s communication technology plays a key role in helping Chinese economy as well as shaping world economic activities  3. Social media like WeChat continue playing a critical role in socializing Chinese people as well as cultivating changes in the Chinese society  4. Though social media have several negative effects (retention, privacy, and health), they are critical to economic, social and political development in China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Communication Technology</dc:title>
  <dc:creator>Stephanie Hiatt</dc:creator>
  <cp:lastModifiedBy>Qingwen Dong</cp:lastModifiedBy>
  <cp:revision>156</cp:revision>
  <dcterms:created xsi:type="dcterms:W3CDTF">2014-08-16T03:07:15Z</dcterms:created>
  <dcterms:modified xsi:type="dcterms:W3CDTF">2017-07-22T20:00:54Z</dcterms:modified>
  <cp:contentStatus/>
</cp:coreProperties>
</file>